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781" r:id="rId5"/>
    <p:sldId id="793" r:id="rId6"/>
    <p:sldId id="782" r:id="rId7"/>
    <p:sldId id="788" r:id="rId8"/>
    <p:sldId id="260" r:id="rId9"/>
    <p:sldId id="789" r:id="rId10"/>
    <p:sldId id="778" r:id="rId11"/>
    <p:sldId id="261" r:id="rId12"/>
    <p:sldId id="779" r:id="rId13"/>
    <p:sldId id="784" r:id="rId14"/>
    <p:sldId id="289" r:id="rId15"/>
    <p:sldId id="269" r:id="rId16"/>
    <p:sldId id="790" r:id="rId17"/>
    <p:sldId id="262" r:id="rId18"/>
    <p:sldId id="791" r:id="rId19"/>
    <p:sldId id="292" r:id="rId20"/>
    <p:sldId id="330" r:id="rId21"/>
    <p:sldId id="287" r:id="rId22"/>
    <p:sldId id="288" r:id="rId23"/>
    <p:sldId id="792" r:id="rId24"/>
    <p:sldId id="80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50630B-D942-7B2F-246A-76038DE028E8}" name="Paul, Timir K" initials="PTK" userId="S::timir.paul@ascension.org::0a7ec231-3fb0-4b33-912d-fb9b217cd1de" providerId="AD"/>
  <p188:author id="{4AB27612-C3A1-0435-57D3-A3E8B26FDD4E}" name="Kalich, Bethany" initials="KB" userId="S::bkalich@amgen.com::60c1bdee-bf55-4673-ac83-cd3475656990" providerId="AD"/>
  <p188:author id="{715D7833-523B-3A18-45FA-41D94934AAD5}" name="Wojcik, Cezary" initials="WC" userId="S::cwojcik@amgen.com::8f493a41-4979-46ce-9e8c-a0763292eade" providerId="AD"/>
  <p188:author id="{52954D3C-82C9-2784-C9B6-75AAE2A5EA87}" name="Scott Firestone" initials="SF" userId="S::SFirestone@scai.org::82dbf8db-390d-487a-b720-9db3db6728f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355E"/>
    <a:srgbClr val="D9D9D9"/>
    <a:srgbClr val="C43838"/>
    <a:srgbClr val="A3D9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6C2EE5-9812-491F-A154-6BDDCA223FD5}" v="1" dt="2023-11-28T15:10:43.2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02" d="100"/>
          <a:sy n="102" d="100"/>
        </p:scale>
        <p:origin x="144" y="15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Firestone" userId="82dbf8db-390d-487a-b720-9db3db6728f4" providerId="ADAL" clId="{628A0541-C168-419D-BB44-DA4A16A728DD}"/>
    <pc:docChg chg="">
      <pc:chgData name="Scott Firestone" userId="82dbf8db-390d-487a-b720-9db3db6728f4" providerId="ADAL" clId="{628A0541-C168-419D-BB44-DA4A16A728DD}" dt="2023-05-08T17:37:16.334" v="0"/>
      <pc:docMkLst>
        <pc:docMk/>
      </pc:docMkLst>
      <pc:sldChg chg="modCm">
        <pc:chgData name="Scott Firestone" userId="82dbf8db-390d-487a-b720-9db3db6728f4" providerId="ADAL" clId="{628A0541-C168-419D-BB44-DA4A16A728DD}" dt="2023-05-08T17:37:16.334" v="0"/>
        <pc:sldMkLst>
          <pc:docMk/>
          <pc:sldMk cId="1467474252" sldId="788"/>
        </pc:sldMkLst>
        <pc:extLst>
          <p:ext xmlns:p="http://schemas.openxmlformats.org/presentationml/2006/main" uri="{D6D511B9-2390-475A-947B-AFAB55BFBCF1}">
            <pc226:cmChg xmlns:pc226="http://schemas.microsoft.com/office/powerpoint/2022/06/main/command" chg="">
              <pc226:chgData name="Scott Firestone" userId="82dbf8db-390d-487a-b720-9db3db6728f4" providerId="ADAL" clId="{628A0541-C168-419D-BB44-DA4A16A728DD}" dt="2023-05-08T17:37:16.334" v="0"/>
              <pc2:cmMkLst xmlns:pc2="http://schemas.microsoft.com/office/powerpoint/2019/9/main/command">
                <pc:docMk/>
                <pc:sldMk cId="1467474252" sldId="788"/>
                <pc2:cmMk id="{7F6A04E9-631C-364A-8922-AFD41D301C54}"/>
              </pc2:cmMkLst>
              <pc226:cmRplyChg chg="add">
                <pc226:chgData name="Scott Firestone" userId="82dbf8db-390d-487a-b720-9db3db6728f4" providerId="ADAL" clId="{628A0541-C168-419D-BB44-DA4A16A728DD}" dt="2023-05-08T17:37:16.334" v="0"/>
                <pc2:cmRplyMkLst xmlns:pc2="http://schemas.microsoft.com/office/powerpoint/2019/9/main/command">
                  <pc:docMk/>
                  <pc:sldMk cId="1467474252" sldId="788"/>
                  <pc2:cmMk id="{7F6A04E9-631C-364A-8922-AFD41D301C54}"/>
                  <pc2:cmRplyMk id="{3A8CDB47-0F01-4CC6-B571-609C65761C4F}"/>
                </pc2:cmRplyMkLst>
              </pc226:cmRplyChg>
            </pc226:cmChg>
          </p:ext>
        </pc:extLst>
      </pc:sldChg>
    </pc:docChg>
  </pc:docChgLst>
  <pc:docChgLst>
    <pc:chgData name="Scott Firestone" userId="82dbf8db-390d-487a-b720-9db3db6728f4" providerId="ADAL" clId="{B26C2EE5-9812-491F-A154-6BDDCA223FD5}"/>
    <pc:docChg chg="undo custSel addSld delSld modSld">
      <pc:chgData name="Scott Firestone" userId="82dbf8db-390d-487a-b720-9db3db6728f4" providerId="ADAL" clId="{B26C2EE5-9812-491F-A154-6BDDCA223FD5}" dt="2023-11-28T15:13:38.105" v="21" actId="1076"/>
      <pc:docMkLst>
        <pc:docMk/>
      </pc:docMkLst>
      <pc:sldChg chg="delCm">
        <pc:chgData name="Scott Firestone" userId="82dbf8db-390d-487a-b720-9db3db6728f4" providerId="ADAL" clId="{B26C2EE5-9812-491F-A154-6BDDCA223FD5}" dt="2023-11-28T15:08:56.522" v="0"/>
        <pc:sldMkLst>
          <pc:docMk/>
          <pc:sldMk cId="1467474252" sldId="788"/>
        </pc:sldMkLst>
        <pc:extLst>
          <p:ext xmlns:p="http://schemas.openxmlformats.org/presentationml/2006/main" uri="{D6D511B9-2390-475A-947B-AFAB55BFBCF1}">
            <pc226:cmChg xmlns:pc226="http://schemas.microsoft.com/office/powerpoint/2022/06/main/command" chg="del">
              <pc226:chgData name="Scott Firestone" userId="82dbf8db-390d-487a-b720-9db3db6728f4" providerId="ADAL" clId="{B26C2EE5-9812-491F-A154-6BDDCA223FD5}" dt="2023-11-28T15:08:56.522" v="0"/>
              <pc2:cmMkLst xmlns:pc2="http://schemas.microsoft.com/office/powerpoint/2019/9/main/command">
                <pc:docMk/>
                <pc:sldMk cId="1467474252" sldId="788"/>
                <pc2:cmMk id="{7F6A04E9-631C-364A-8922-AFD41D301C54}"/>
              </pc2:cmMkLst>
            </pc226:cmChg>
          </p:ext>
        </pc:extLst>
      </pc:sldChg>
      <pc:sldChg chg="modSp mod">
        <pc:chgData name="Scott Firestone" userId="82dbf8db-390d-487a-b720-9db3db6728f4" providerId="ADAL" clId="{B26C2EE5-9812-491F-A154-6BDDCA223FD5}" dt="2023-11-28T15:09:12.111" v="1" actId="20577"/>
        <pc:sldMkLst>
          <pc:docMk/>
          <pc:sldMk cId="458226874" sldId="792"/>
        </pc:sldMkLst>
        <pc:spChg chg="mod">
          <ac:chgData name="Scott Firestone" userId="82dbf8db-390d-487a-b720-9db3db6728f4" providerId="ADAL" clId="{B26C2EE5-9812-491F-A154-6BDDCA223FD5}" dt="2023-11-28T15:09:12.111" v="1" actId="20577"/>
          <ac:spMkLst>
            <pc:docMk/>
            <pc:sldMk cId="458226874" sldId="792"/>
            <ac:spMk id="3" creationId="{3FE233F6-A51E-0C0F-BC13-901BBC77FC65}"/>
          </ac:spMkLst>
        </pc:spChg>
      </pc:sldChg>
      <pc:sldChg chg="new del">
        <pc:chgData name="Scott Firestone" userId="82dbf8db-390d-487a-b720-9db3db6728f4" providerId="ADAL" clId="{B26C2EE5-9812-491F-A154-6BDDCA223FD5}" dt="2023-11-28T15:10:45.362" v="4" actId="47"/>
        <pc:sldMkLst>
          <pc:docMk/>
          <pc:sldMk cId="3517859077" sldId="794"/>
        </pc:sldMkLst>
      </pc:sldChg>
      <pc:sldChg chg="addSp delSp modSp add mod">
        <pc:chgData name="Scott Firestone" userId="82dbf8db-390d-487a-b720-9db3db6728f4" providerId="ADAL" clId="{B26C2EE5-9812-491F-A154-6BDDCA223FD5}" dt="2023-11-28T15:13:38.105" v="21" actId="1076"/>
        <pc:sldMkLst>
          <pc:docMk/>
          <pc:sldMk cId="1601024011" sldId="805"/>
        </pc:sldMkLst>
        <pc:spChg chg="add del mod">
          <ac:chgData name="Scott Firestone" userId="82dbf8db-390d-487a-b720-9db3db6728f4" providerId="ADAL" clId="{B26C2EE5-9812-491F-A154-6BDDCA223FD5}" dt="2023-11-28T15:12:18.737" v="15" actId="21"/>
          <ac:spMkLst>
            <pc:docMk/>
            <pc:sldMk cId="1601024011" sldId="805"/>
            <ac:spMk id="6" creationId="{10B068FF-8F2E-9445-AC3C-8E601CAE5F03}"/>
          </ac:spMkLst>
        </pc:spChg>
        <pc:picChg chg="mod">
          <ac:chgData name="Scott Firestone" userId="82dbf8db-390d-487a-b720-9db3db6728f4" providerId="ADAL" clId="{B26C2EE5-9812-491F-A154-6BDDCA223FD5}" dt="2023-11-28T15:13:24.491" v="17" actId="1076"/>
          <ac:picMkLst>
            <pc:docMk/>
            <pc:sldMk cId="1601024011" sldId="805"/>
            <ac:picMk id="7" creationId="{E6C0821C-C98C-6FAF-8FA8-0A8D17BCDC81}"/>
          </ac:picMkLst>
        </pc:picChg>
        <pc:picChg chg="add mod">
          <ac:chgData name="Scott Firestone" userId="82dbf8db-390d-487a-b720-9db3db6728f4" providerId="ADAL" clId="{B26C2EE5-9812-491F-A154-6BDDCA223FD5}" dt="2023-11-28T15:13:38.105" v="21" actId="1076"/>
          <ac:picMkLst>
            <pc:docMk/>
            <pc:sldMk cId="1601024011" sldId="805"/>
            <ac:picMk id="9" creationId="{0ECD9C25-4097-BAF2-DFBA-801F076EB8A1}"/>
          </ac:picMkLst>
        </pc:picChg>
        <pc:picChg chg="del">
          <ac:chgData name="Scott Firestone" userId="82dbf8db-390d-487a-b720-9db3db6728f4" providerId="ADAL" clId="{B26C2EE5-9812-491F-A154-6BDDCA223FD5}" dt="2023-11-28T15:11:12.739" v="5" actId="478"/>
          <ac:picMkLst>
            <pc:docMk/>
            <pc:sldMk cId="1601024011" sldId="805"/>
            <ac:picMk id="10" creationId="{18062C4A-70C5-ADA5-5DB6-0005AA3C2D66}"/>
          </ac:picMkLst>
        </pc:picChg>
      </pc:sldChg>
    </pc:docChg>
  </pc:docChgLst>
  <pc:docChgLst>
    <pc:chgData name="Scott Firestone" userId="82dbf8db-390d-487a-b720-9db3db6728f4" providerId="ADAL" clId="{3672C874-4D2B-4D68-AC03-BFF28C154497}"/>
    <pc:docChg chg="">
      <pc:chgData name="Scott Firestone" userId="82dbf8db-390d-487a-b720-9db3db6728f4" providerId="ADAL" clId="{3672C874-4D2B-4D68-AC03-BFF28C154497}" dt="2023-05-30T16:09:12.770" v="0"/>
      <pc:docMkLst>
        <pc:docMk/>
      </pc:docMkLst>
      <pc:sldChg chg="modCm">
        <pc:chgData name="Scott Firestone" userId="82dbf8db-390d-487a-b720-9db3db6728f4" providerId="ADAL" clId="{3672C874-4D2B-4D68-AC03-BFF28C154497}" dt="2023-05-30T16:09:12.770" v="0"/>
        <pc:sldMkLst>
          <pc:docMk/>
          <pc:sldMk cId="1467474252" sldId="788"/>
        </pc:sldMkLst>
        <pc:extLst>
          <p:ext xmlns:p="http://schemas.openxmlformats.org/presentationml/2006/main" uri="{D6D511B9-2390-475A-947B-AFAB55BFBCF1}">
            <pc226:cmChg xmlns:pc226="http://schemas.microsoft.com/office/powerpoint/2022/06/main/command" chg="">
              <pc226:chgData name="Scott Firestone" userId="82dbf8db-390d-487a-b720-9db3db6728f4" providerId="ADAL" clId="{3672C874-4D2B-4D68-AC03-BFF28C154497}" dt="2023-05-30T16:09:12.770" v="0"/>
              <pc2:cmMkLst xmlns:pc2="http://schemas.microsoft.com/office/powerpoint/2019/9/main/command">
                <pc:docMk/>
                <pc:sldMk cId="1467474252" sldId="788"/>
                <pc2:cmMk id="{7F6A04E9-631C-364A-8922-AFD41D301C54}"/>
              </pc2:cmMkLst>
              <pc226:cmRplyChg chg="mod">
                <pc226:chgData name="Scott Firestone" userId="82dbf8db-390d-487a-b720-9db3db6728f4" providerId="ADAL" clId="{3672C874-4D2B-4D68-AC03-BFF28C154497}" dt="2023-05-30T16:09:12.770" v="0"/>
                <pc2:cmRplyMkLst xmlns:pc2="http://schemas.microsoft.com/office/powerpoint/2019/9/main/command">
                  <pc:docMk/>
                  <pc:sldMk cId="1467474252" sldId="788"/>
                  <pc2:cmMk id="{7F6A04E9-631C-364A-8922-AFD41D301C54}"/>
                  <pc2:cmRplyMk id="{3A8CDB47-0F01-4CC6-B571-609C65761C4F}"/>
                </pc2:cmRplyMkLst>
              </pc226:cmRplyChg>
            </pc226:cmChg>
          </p:ext>
        </pc:ext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3B0D1-58F8-3440-9546-B27737CF0025}"/>
              </a:ext>
            </a:extLst>
          </p:cNvPr>
          <p:cNvSpPr>
            <a:spLocks noGrp="1"/>
          </p:cNvSpPr>
          <p:nvPr>
            <p:ph type="ctrTitle" hasCustomPrompt="1"/>
          </p:nvPr>
        </p:nvSpPr>
        <p:spPr>
          <a:xfrm>
            <a:off x="838200" y="1607981"/>
            <a:ext cx="10515600" cy="980757"/>
          </a:xfrm>
        </p:spPr>
        <p:txBody>
          <a:bodyPr anchor="b">
            <a:normAutofit/>
          </a:bodyPr>
          <a:lstStyle>
            <a:lvl1pPr algn="l">
              <a:defRPr sz="6000" baseline="0"/>
            </a:lvl1pPr>
          </a:lstStyle>
          <a:p>
            <a:r>
              <a:rPr lang="en-US" dirty="0"/>
              <a:t>Transition slide blue headline</a:t>
            </a:r>
          </a:p>
        </p:txBody>
      </p:sp>
      <p:sp>
        <p:nvSpPr>
          <p:cNvPr id="3" name="Subtitle 2">
            <a:extLst>
              <a:ext uri="{FF2B5EF4-FFF2-40B4-BE49-F238E27FC236}">
                <a16:creationId xmlns:a16="http://schemas.microsoft.com/office/drawing/2014/main" id="{AC4EBEFF-1126-6A40-ABCE-70B491475679}"/>
              </a:ext>
            </a:extLst>
          </p:cNvPr>
          <p:cNvSpPr>
            <a:spLocks noGrp="1"/>
          </p:cNvSpPr>
          <p:nvPr>
            <p:ph type="subTitle" idx="1" hasCustomPrompt="1"/>
          </p:nvPr>
        </p:nvSpPr>
        <p:spPr>
          <a:xfrm>
            <a:off x="838200" y="3429000"/>
            <a:ext cx="10515600" cy="1996440"/>
          </a:xfrm>
        </p:spPr>
        <p:txBody>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400" baseline="0">
                <a:solidFill>
                  <a:schemeClr val="bg2">
                    <a:lumMod val="50000"/>
                  </a:schemeClr>
                </a:solidFill>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000" baseline="0">
                <a:solidFill>
                  <a:schemeClr val="bg2">
                    <a:lumMod val="50000"/>
                  </a:schemeClr>
                </a:solidFill>
              </a:defRPr>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baseline="0">
                <a:solidFill>
                  <a:schemeClr val="bg2">
                    <a:lumMod val="50000"/>
                  </a:schemeClr>
                </a:solidFill>
              </a:defRPr>
            </a:lvl3pPr>
            <a:lvl4pPr marL="16002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600" baseline="0">
                <a:solidFill>
                  <a:schemeClr val="bg2">
                    <a:lumMod val="50000"/>
                  </a:schemeClr>
                </a:solidFill>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600" baseline="0">
                <a:solidFill>
                  <a:schemeClr val="bg2">
                    <a:lumMod val="50000"/>
                  </a:schemeClr>
                </a:solidFill>
              </a:defRPr>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Fifth level</a:t>
            </a:r>
          </a:p>
        </p:txBody>
      </p:sp>
      <p:grpSp>
        <p:nvGrpSpPr>
          <p:cNvPr id="13" name="Group 12">
            <a:extLst>
              <a:ext uri="{FF2B5EF4-FFF2-40B4-BE49-F238E27FC236}">
                <a16:creationId xmlns:a16="http://schemas.microsoft.com/office/drawing/2014/main" id="{6A8917AA-7EA9-7A4A-81E6-FFBE4616C0F6}"/>
              </a:ext>
            </a:extLst>
          </p:cNvPr>
          <p:cNvGrpSpPr/>
          <p:nvPr userDrawn="1"/>
        </p:nvGrpSpPr>
        <p:grpSpPr>
          <a:xfrm>
            <a:off x="838200" y="2870358"/>
            <a:ext cx="10515600" cy="114126"/>
            <a:chOff x="838200" y="2870358"/>
            <a:chExt cx="10515600" cy="114126"/>
          </a:xfrm>
        </p:grpSpPr>
        <p:cxnSp>
          <p:nvCxnSpPr>
            <p:cNvPr id="10" name="Straight Connector 9">
              <a:extLst>
                <a:ext uri="{FF2B5EF4-FFF2-40B4-BE49-F238E27FC236}">
                  <a16:creationId xmlns:a16="http://schemas.microsoft.com/office/drawing/2014/main" id="{116795D9-42D1-6E43-AA19-75FA6AA79E7F}"/>
                </a:ext>
              </a:extLst>
            </p:cNvPr>
            <p:cNvCxnSpPr/>
            <p:nvPr userDrawn="1"/>
          </p:nvCxnSpPr>
          <p:spPr>
            <a:xfrm>
              <a:off x="838200" y="2870358"/>
              <a:ext cx="10515600" cy="0"/>
            </a:xfrm>
            <a:prstGeom prst="line">
              <a:avLst/>
            </a:prstGeom>
            <a:ln w="76200">
              <a:solidFill>
                <a:srgbClr val="A3D9E7"/>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3472564-3B6A-8848-88B4-2D72EBA7F5C2}"/>
                </a:ext>
              </a:extLst>
            </p:cNvPr>
            <p:cNvCxnSpPr/>
            <p:nvPr userDrawn="1"/>
          </p:nvCxnSpPr>
          <p:spPr>
            <a:xfrm>
              <a:off x="838200" y="2921158"/>
              <a:ext cx="10515600"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6D17FD3-99CE-A147-9888-2A4E3F61D744}"/>
                </a:ext>
              </a:extLst>
            </p:cNvPr>
            <p:cNvCxnSpPr/>
            <p:nvPr userDrawn="1"/>
          </p:nvCxnSpPr>
          <p:spPr>
            <a:xfrm>
              <a:off x="838200" y="2984484"/>
              <a:ext cx="10515600" cy="0"/>
            </a:xfrm>
            <a:prstGeom prst="line">
              <a:avLst/>
            </a:prstGeom>
            <a:ln w="76200">
              <a:solidFill>
                <a:srgbClr val="A3D9E7"/>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92250673"/>
      </p:ext>
    </p:extLst>
  </p:cSld>
  <p:clrMapOvr>
    <a:masterClrMapping/>
  </p:clrMapOvr>
  <p:extLst>
    <p:ext uri="{DCECCB84-F9BA-43D5-87BE-67443E8EF086}">
      <p15:sldGuideLst xmlns:p15="http://schemas.microsoft.com/office/powerpoint/2012/main">
        <p15:guide id="1" orient="horz" pos="10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E393-C759-5449-AB0E-E370D6497B55}"/>
              </a:ext>
            </a:extLst>
          </p:cNvPr>
          <p:cNvSpPr>
            <a:spLocks noGrp="1"/>
          </p:cNvSpPr>
          <p:nvPr>
            <p:ph type="title"/>
          </p:nvPr>
        </p:nvSpPr>
        <p:spPr>
          <a:xfrm>
            <a:off x="838200" y="71120"/>
            <a:ext cx="10515600" cy="912186"/>
          </a:xfrm>
        </p:spPr>
        <p:txBody>
          <a:bodyPr>
            <a:normAutofit/>
          </a:bodyPr>
          <a:lstStyle>
            <a:lvl1pPr>
              <a:defRPr sz="5400"/>
            </a:lvl1pPr>
          </a:lstStyle>
          <a:p>
            <a:r>
              <a:rPr lang="en-US" dirty="0"/>
              <a:t>Click to edit Master title style</a:t>
            </a:r>
          </a:p>
        </p:txBody>
      </p:sp>
      <p:sp>
        <p:nvSpPr>
          <p:cNvPr id="3" name="Vertical Text Placeholder 2">
            <a:extLst>
              <a:ext uri="{FF2B5EF4-FFF2-40B4-BE49-F238E27FC236}">
                <a16:creationId xmlns:a16="http://schemas.microsoft.com/office/drawing/2014/main" id="{BEF2850B-BF53-AC40-AA27-057442BF2478}"/>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290CF0DB-A2E7-0346-9A9D-0DC0D25DBEC8}"/>
              </a:ext>
            </a:extLst>
          </p:cNvPr>
          <p:cNvCxnSpPr/>
          <p:nvPr userDrawn="1"/>
        </p:nvCxnSpPr>
        <p:spPr>
          <a:xfrm>
            <a:off x="838200" y="1071570"/>
            <a:ext cx="10515600"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9483930"/>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A64A32-67DA-6F44-8CED-2FE90822BB6D}"/>
              </a:ext>
            </a:extLst>
          </p:cNvPr>
          <p:cNvSpPr>
            <a:spLocks noGrp="1"/>
          </p:cNvSpPr>
          <p:nvPr>
            <p:ph type="title" orient="vert"/>
          </p:nvPr>
        </p:nvSpPr>
        <p:spPr>
          <a:xfrm>
            <a:off x="8745220" y="70485"/>
            <a:ext cx="2628900" cy="5415914"/>
          </a:xfrm>
        </p:spPr>
        <p:txBody>
          <a:bodyPr vert="eaVert">
            <a:normAutofit/>
          </a:bodyPr>
          <a:lstStyle>
            <a:lvl1pPr>
              <a:defRPr sz="5400"/>
            </a:lvl1pPr>
          </a:lstStyle>
          <a:p>
            <a:r>
              <a:rPr lang="en-US" dirty="0"/>
              <a:t>Click to edit Master title style</a:t>
            </a:r>
          </a:p>
        </p:txBody>
      </p:sp>
      <p:sp>
        <p:nvSpPr>
          <p:cNvPr id="3" name="Vertical Text Placeholder 2">
            <a:extLst>
              <a:ext uri="{FF2B5EF4-FFF2-40B4-BE49-F238E27FC236}">
                <a16:creationId xmlns:a16="http://schemas.microsoft.com/office/drawing/2014/main" id="{EA0DC0BF-A122-6243-9797-5ADA89218FE2}"/>
              </a:ext>
            </a:extLst>
          </p:cNvPr>
          <p:cNvSpPr>
            <a:spLocks noGrp="1"/>
          </p:cNvSpPr>
          <p:nvPr>
            <p:ph type="body" orient="vert" idx="1"/>
          </p:nvPr>
        </p:nvSpPr>
        <p:spPr>
          <a:xfrm>
            <a:off x="858520" y="70484"/>
            <a:ext cx="7734300" cy="54159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a:extLst>
              <a:ext uri="{FF2B5EF4-FFF2-40B4-BE49-F238E27FC236}">
                <a16:creationId xmlns:a16="http://schemas.microsoft.com/office/drawing/2014/main" id="{E3E4CAA5-B486-1C49-B692-E2D275C77075}"/>
              </a:ext>
            </a:extLst>
          </p:cNvPr>
          <p:cNvCxnSpPr>
            <a:cxnSpLocks/>
          </p:cNvCxnSpPr>
          <p:nvPr userDrawn="1"/>
        </p:nvCxnSpPr>
        <p:spPr>
          <a:xfrm>
            <a:off x="8674100" y="70484"/>
            <a:ext cx="0" cy="5415915"/>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490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3B0D1-58F8-3440-9546-B27737CF0025}"/>
              </a:ext>
            </a:extLst>
          </p:cNvPr>
          <p:cNvSpPr>
            <a:spLocks noGrp="1"/>
          </p:cNvSpPr>
          <p:nvPr>
            <p:ph type="ctrTitle" hasCustomPrompt="1"/>
          </p:nvPr>
        </p:nvSpPr>
        <p:spPr>
          <a:xfrm>
            <a:off x="838200" y="141111"/>
            <a:ext cx="10515600" cy="980757"/>
          </a:xfrm>
        </p:spPr>
        <p:txBody>
          <a:bodyPr anchor="b">
            <a:normAutofit/>
          </a:bodyPr>
          <a:lstStyle>
            <a:lvl1pPr algn="l">
              <a:defRPr sz="5400"/>
            </a:lvl1pPr>
          </a:lstStyle>
          <a:p>
            <a:r>
              <a:rPr lang="en-US" dirty="0"/>
              <a:t>Master title style blue</a:t>
            </a:r>
          </a:p>
        </p:txBody>
      </p:sp>
      <p:sp>
        <p:nvSpPr>
          <p:cNvPr id="3" name="Subtitle 2">
            <a:extLst>
              <a:ext uri="{FF2B5EF4-FFF2-40B4-BE49-F238E27FC236}">
                <a16:creationId xmlns:a16="http://schemas.microsoft.com/office/drawing/2014/main" id="{AC4EBEFF-1126-6A40-ABCE-70B491475679}"/>
              </a:ext>
            </a:extLst>
          </p:cNvPr>
          <p:cNvSpPr>
            <a:spLocks noGrp="1"/>
          </p:cNvSpPr>
          <p:nvPr>
            <p:ph type="subTitle" idx="1"/>
          </p:nvPr>
        </p:nvSpPr>
        <p:spPr>
          <a:xfrm>
            <a:off x="838200" y="1230489"/>
            <a:ext cx="10515600" cy="427977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4" name="Straight Connector 3">
            <a:extLst>
              <a:ext uri="{FF2B5EF4-FFF2-40B4-BE49-F238E27FC236}">
                <a16:creationId xmlns:a16="http://schemas.microsoft.com/office/drawing/2014/main" id="{43DFB93A-05AA-6F4F-B164-7C8BFB722363}"/>
              </a:ext>
            </a:extLst>
          </p:cNvPr>
          <p:cNvCxnSpPr/>
          <p:nvPr userDrawn="1"/>
        </p:nvCxnSpPr>
        <p:spPr>
          <a:xfrm>
            <a:off x="838200" y="1183330"/>
            <a:ext cx="10515600"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889087"/>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D8484-62BD-F144-B375-814E770851A0}"/>
              </a:ext>
            </a:extLst>
          </p:cNvPr>
          <p:cNvSpPr>
            <a:spLocks noGrp="1"/>
          </p:cNvSpPr>
          <p:nvPr>
            <p:ph type="title" hasCustomPrompt="1"/>
          </p:nvPr>
        </p:nvSpPr>
        <p:spPr>
          <a:xfrm>
            <a:off x="838200" y="73378"/>
            <a:ext cx="10515600" cy="912186"/>
          </a:xfrm>
        </p:spPr>
        <p:txBody>
          <a:bodyPr>
            <a:noAutofit/>
          </a:bodyPr>
          <a:lstStyle>
            <a:lvl1pPr>
              <a:defRPr sz="5400"/>
            </a:lvl1pPr>
          </a:lstStyle>
          <a:p>
            <a:r>
              <a:rPr lang="en-US" dirty="0"/>
              <a:t>Click to edit Master title style blue</a:t>
            </a:r>
          </a:p>
        </p:txBody>
      </p:sp>
      <p:sp>
        <p:nvSpPr>
          <p:cNvPr id="3" name="Content Placeholder 2">
            <a:extLst>
              <a:ext uri="{FF2B5EF4-FFF2-40B4-BE49-F238E27FC236}">
                <a16:creationId xmlns:a16="http://schemas.microsoft.com/office/drawing/2014/main" id="{0415B752-E81C-7348-A30C-3B7C3D44822E}"/>
              </a:ext>
            </a:extLst>
          </p:cNvPr>
          <p:cNvSpPr>
            <a:spLocks noGrp="1"/>
          </p:cNvSpPr>
          <p:nvPr>
            <p:ph idx="1"/>
          </p:nvPr>
        </p:nvSpPr>
        <p:spPr>
          <a:xfrm>
            <a:off x="838200" y="1174044"/>
            <a:ext cx="10515600" cy="434410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F0FC4464-8560-C14D-AF7B-B9A298028204}"/>
              </a:ext>
            </a:extLst>
          </p:cNvPr>
          <p:cNvCxnSpPr/>
          <p:nvPr userDrawn="1"/>
        </p:nvCxnSpPr>
        <p:spPr>
          <a:xfrm>
            <a:off x="838200" y="1091890"/>
            <a:ext cx="10515600"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037816"/>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70B80-1196-9440-ACA5-6C4A0E18B147}"/>
              </a:ext>
            </a:extLst>
          </p:cNvPr>
          <p:cNvSpPr>
            <a:spLocks noGrp="1"/>
          </p:cNvSpPr>
          <p:nvPr>
            <p:ph type="title"/>
          </p:nvPr>
        </p:nvSpPr>
        <p:spPr>
          <a:xfrm>
            <a:off x="838200" y="71120"/>
            <a:ext cx="10515600" cy="924560"/>
          </a:xfrm>
        </p:spPr>
        <p:txBody>
          <a:bodyPr>
            <a:normAutofit/>
          </a:bodyPr>
          <a:lstStyle>
            <a:lvl1pPr>
              <a:defRPr sz="5400"/>
            </a:lvl1pPr>
          </a:lstStyle>
          <a:p>
            <a:r>
              <a:rPr lang="en-US" dirty="0"/>
              <a:t>Click to edit Master title style</a:t>
            </a:r>
          </a:p>
        </p:txBody>
      </p:sp>
      <p:sp>
        <p:nvSpPr>
          <p:cNvPr id="3" name="Content Placeholder 2">
            <a:extLst>
              <a:ext uri="{FF2B5EF4-FFF2-40B4-BE49-F238E27FC236}">
                <a16:creationId xmlns:a16="http://schemas.microsoft.com/office/drawing/2014/main" id="{B75E159D-BD52-7D42-B5FE-34CC31F4FADF}"/>
              </a:ext>
            </a:extLst>
          </p:cNvPr>
          <p:cNvSpPr>
            <a:spLocks noGrp="1"/>
          </p:cNvSpPr>
          <p:nvPr>
            <p:ph sz="half" idx="1"/>
          </p:nvPr>
        </p:nvSpPr>
        <p:spPr>
          <a:xfrm>
            <a:off x="838200" y="1147461"/>
            <a:ext cx="5181600" cy="43287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AF44434C-B960-F941-A511-A5EC3F2993F3}"/>
              </a:ext>
            </a:extLst>
          </p:cNvPr>
          <p:cNvSpPr>
            <a:spLocks noGrp="1"/>
          </p:cNvSpPr>
          <p:nvPr>
            <p:ph sz="half" idx="2"/>
          </p:nvPr>
        </p:nvSpPr>
        <p:spPr>
          <a:xfrm>
            <a:off x="6172200" y="1147461"/>
            <a:ext cx="5181600" cy="43287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a:extLst>
              <a:ext uri="{FF2B5EF4-FFF2-40B4-BE49-F238E27FC236}">
                <a16:creationId xmlns:a16="http://schemas.microsoft.com/office/drawing/2014/main" id="{177CBD53-766A-9947-A0A5-B2EE9959EAE5}"/>
              </a:ext>
            </a:extLst>
          </p:cNvPr>
          <p:cNvCxnSpPr/>
          <p:nvPr userDrawn="1"/>
        </p:nvCxnSpPr>
        <p:spPr>
          <a:xfrm>
            <a:off x="838200" y="1071570"/>
            <a:ext cx="10515600"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718661"/>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98DA8-D023-0547-8348-DE2114E45ACE}"/>
              </a:ext>
            </a:extLst>
          </p:cNvPr>
          <p:cNvSpPr>
            <a:spLocks noGrp="1"/>
          </p:cNvSpPr>
          <p:nvPr>
            <p:ph type="title"/>
          </p:nvPr>
        </p:nvSpPr>
        <p:spPr>
          <a:xfrm>
            <a:off x="838200" y="71120"/>
            <a:ext cx="10515600" cy="925195"/>
          </a:xfrm>
        </p:spPr>
        <p:txBody>
          <a:bodyPr>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CBAC341E-263A-1B4D-A0CF-0887C6E07230}"/>
              </a:ext>
            </a:extLst>
          </p:cNvPr>
          <p:cNvSpPr>
            <a:spLocks noGrp="1"/>
          </p:cNvSpPr>
          <p:nvPr>
            <p:ph type="body" idx="1"/>
          </p:nvPr>
        </p:nvSpPr>
        <p:spPr>
          <a:xfrm>
            <a:off x="862014" y="1151589"/>
            <a:ext cx="5157787" cy="823912"/>
          </a:xfrm>
        </p:spPr>
        <p:txBody>
          <a:bodyPr anchor="b">
            <a:normAutofit/>
          </a:bodyPr>
          <a:lstStyle>
            <a:lvl1pPr marL="0" indent="0">
              <a:buNone/>
              <a:defRPr sz="2800" b="1" baseline="0">
                <a:solidFill>
                  <a:srgbClr val="C438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CB8DB9B-EF4F-0246-A555-4DEF44CF07BC}"/>
              </a:ext>
            </a:extLst>
          </p:cNvPr>
          <p:cNvSpPr>
            <a:spLocks noGrp="1"/>
          </p:cNvSpPr>
          <p:nvPr>
            <p:ph sz="half" idx="2"/>
          </p:nvPr>
        </p:nvSpPr>
        <p:spPr>
          <a:xfrm>
            <a:off x="862014" y="1975500"/>
            <a:ext cx="5157787" cy="352105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06FB963-09DD-EA41-ADE0-AF81498E58B5}"/>
              </a:ext>
            </a:extLst>
          </p:cNvPr>
          <p:cNvSpPr>
            <a:spLocks noGrp="1"/>
          </p:cNvSpPr>
          <p:nvPr>
            <p:ph type="body" sz="quarter" idx="3"/>
          </p:nvPr>
        </p:nvSpPr>
        <p:spPr>
          <a:xfrm>
            <a:off x="6170612" y="1151589"/>
            <a:ext cx="5183188" cy="823912"/>
          </a:xfrm>
        </p:spPr>
        <p:txBody>
          <a:bodyPr anchor="b">
            <a:normAutofit/>
          </a:bodyPr>
          <a:lstStyle>
            <a:lvl1pPr marL="0" indent="0">
              <a:buNone/>
              <a:defRPr sz="2800" b="1" baseline="0">
                <a:solidFill>
                  <a:srgbClr val="C438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D4BBD85D-C336-1146-9BF7-880A84625BD5}"/>
              </a:ext>
            </a:extLst>
          </p:cNvPr>
          <p:cNvSpPr>
            <a:spLocks noGrp="1"/>
          </p:cNvSpPr>
          <p:nvPr>
            <p:ph sz="quarter" idx="4"/>
          </p:nvPr>
        </p:nvSpPr>
        <p:spPr>
          <a:xfrm>
            <a:off x="6170612" y="1975501"/>
            <a:ext cx="5183188" cy="35210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80E1DAA5-40FC-724F-83F2-CD7E69EFF864}"/>
              </a:ext>
            </a:extLst>
          </p:cNvPr>
          <p:cNvCxnSpPr/>
          <p:nvPr userDrawn="1"/>
        </p:nvCxnSpPr>
        <p:spPr>
          <a:xfrm>
            <a:off x="838200" y="1071570"/>
            <a:ext cx="10515600"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9689114"/>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AF735-26EF-074F-B91D-AABDB57AFE34}"/>
              </a:ext>
            </a:extLst>
          </p:cNvPr>
          <p:cNvSpPr>
            <a:spLocks noGrp="1"/>
          </p:cNvSpPr>
          <p:nvPr>
            <p:ph type="title"/>
          </p:nvPr>
        </p:nvSpPr>
        <p:spPr>
          <a:xfrm>
            <a:off x="838200" y="71120"/>
            <a:ext cx="10515600" cy="912186"/>
          </a:xfrm>
        </p:spPr>
        <p:txBody>
          <a:bodyPr>
            <a:normAutofit/>
          </a:bodyPr>
          <a:lstStyle>
            <a:lvl1pPr>
              <a:defRPr sz="5400"/>
            </a:lvl1pPr>
          </a:lstStyle>
          <a:p>
            <a:r>
              <a:rPr lang="en-US" dirty="0"/>
              <a:t>Click to edit Master title style</a:t>
            </a:r>
          </a:p>
        </p:txBody>
      </p:sp>
      <p:cxnSp>
        <p:nvCxnSpPr>
          <p:cNvPr id="3" name="Straight Connector 2">
            <a:extLst>
              <a:ext uri="{FF2B5EF4-FFF2-40B4-BE49-F238E27FC236}">
                <a16:creationId xmlns:a16="http://schemas.microsoft.com/office/drawing/2014/main" id="{E9418067-A293-0E40-AA23-0A5AE4A86AB7}"/>
              </a:ext>
            </a:extLst>
          </p:cNvPr>
          <p:cNvCxnSpPr/>
          <p:nvPr userDrawn="1"/>
        </p:nvCxnSpPr>
        <p:spPr>
          <a:xfrm>
            <a:off x="838200" y="1071570"/>
            <a:ext cx="10515600"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6535639"/>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039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B56A6-0D6F-D244-A832-B8DBA8E0CFB6}"/>
              </a:ext>
            </a:extLst>
          </p:cNvPr>
          <p:cNvSpPr>
            <a:spLocks noGrp="1"/>
          </p:cNvSpPr>
          <p:nvPr>
            <p:ph type="title"/>
          </p:nvPr>
        </p:nvSpPr>
        <p:spPr>
          <a:xfrm>
            <a:off x="849948" y="71120"/>
            <a:ext cx="3932237" cy="2346960"/>
          </a:xfrm>
        </p:spPr>
        <p:txBody>
          <a:bodyPr anchor="b">
            <a:noAutofit/>
          </a:bodyPr>
          <a:lstStyle>
            <a:lvl1pPr>
              <a:defRPr sz="5400"/>
            </a:lvl1pPr>
          </a:lstStyle>
          <a:p>
            <a:r>
              <a:rPr lang="en-US" dirty="0"/>
              <a:t>Click to edit Master title style</a:t>
            </a:r>
          </a:p>
        </p:txBody>
      </p:sp>
      <p:sp>
        <p:nvSpPr>
          <p:cNvPr id="3" name="Content Placeholder 2">
            <a:extLst>
              <a:ext uri="{FF2B5EF4-FFF2-40B4-BE49-F238E27FC236}">
                <a16:creationId xmlns:a16="http://schemas.microsoft.com/office/drawing/2014/main" id="{03DF7E19-2B0E-074B-92BB-95482AD44299}"/>
              </a:ext>
            </a:extLst>
          </p:cNvPr>
          <p:cNvSpPr>
            <a:spLocks noGrp="1"/>
          </p:cNvSpPr>
          <p:nvPr>
            <p:ph idx="1"/>
          </p:nvPr>
        </p:nvSpPr>
        <p:spPr>
          <a:xfrm>
            <a:off x="5193348" y="71119"/>
            <a:ext cx="6172200" cy="54457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55A79C-BE80-814F-8777-149767537CF5}"/>
              </a:ext>
            </a:extLst>
          </p:cNvPr>
          <p:cNvSpPr>
            <a:spLocks noGrp="1"/>
          </p:cNvSpPr>
          <p:nvPr>
            <p:ph type="body" sz="half" idx="2"/>
          </p:nvPr>
        </p:nvSpPr>
        <p:spPr>
          <a:xfrm>
            <a:off x="849948" y="2570479"/>
            <a:ext cx="3932237" cy="294639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5" name="Straight Connector 4">
            <a:extLst>
              <a:ext uri="{FF2B5EF4-FFF2-40B4-BE49-F238E27FC236}">
                <a16:creationId xmlns:a16="http://schemas.microsoft.com/office/drawing/2014/main" id="{C7A51289-D613-EC4F-86B8-52EBD62D6915}"/>
              </a:ext>
            </a:extLst>
          </p:cNvPr>
          <p:cNvCxnSpPr>
            <a:cxnSpLocks/>
          </p:cNvCxnSpPr>
          <p:nvPr userDrawn="1"/>
        </p:nvCxnSpPr>
        <p:spPr>
          <a:xfrm>
            <a:off x="849948" y="2504130"/>
            <a:ext cx="3932237"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224280"/>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F11FC-DE3D-E44F-A5DB-3223BA67326E}"/>
              </a:ext>
            </a:extLst>
          </p:cNvPr>
          <p:cNvSpPr>
            <a:spLocks noGrp="1"/>
          </p:cNvSpPr>
          <p:nvPr>
            <p:ph type="title"/>
          </p:nvPr>
        </p:nvSpPr>
        <p:spPr>
          <a:xfrm>
            <a:off x="839788" y="71120"/>
            <a:ext cx="3932237" cy="2336800"/>
          </a:xfrm>
        </p:spPr>
        <p:txBody>
          <a:bodyPr anchor="b">
            <a:noAutofit/>
          </a:bodyPr>
          <a:lstStyle>
            <a:lvl1pPr>
              <a:defRPr sz="5400"/>
            </a:lvl1pPr>
          </a:lstStyle>
          <a:p>
            <a:r>
              <a:rPr lang="en-US" dirty="0"/>
              <a:t>Click to edit Master title style</a:t>
            </a:r>
          </a:p>
        </p:txBody>
      </p:sp>
      <p:sp>
        <p:nvSpPr>
          <p:cNvPr id="3" name="Picture Placeholder 2">
            <a:extLst>
              <a:ext uri="{FF2B5EF4-FFF2-40B4-BE49-F238E27FC236}">
                <a16:creationId xmlns:a16="http://schemas.microsoft.com/office/drawing/2014/main" id="{62584A50-8588-084A-980B-9140117A0DB9}"/>
              </a:ext>
            </a:extLst>
          </p:cNvPr>
          <p:cNvSpPr>
            <a:spLocks noGrp="1"/>
          </p:cNvSpPr>
          <p:nvPr>
            <p:ph type="pic" idx="1"/>
          </p:nvPr>
        </p:nvSpPr>
        <p:spPr>
          <a:xfrm>
            <a:off x="5183188" y="71120"/>
            <a:ext cx="6172200" cy="544575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8FB169F-C114-1C4B-9D22-5FADF237A734}"/>
              </a:ext>
            </a:extLst>
          </p:cNvPr>
          <p:cNvSpPr>
            <a:spLocks noGrp="1"/>
          </p:cNvSpPr>
          <p:nvPr>
            <p:ph type="body" sz="half" idx="2"/>
          </p:nvPr>
        </p:nvSpPr>
        <p:spPr>
          <a:xfrm>
            <a:off x="839788" y="2570480"/>
            <a:ext cx="3932237" cy="29464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5" name="Straight Connector 4">
            <a:extLst>
              <a:ext uri="{FF2B5EF4-FFF2-40B4-BE49-F238E27FC236}">
                <a16:creationId xmlns:a16="http://schemas.microsoft.com/office/drawing/2014/main" id="{7CDE8DBA-B34B-3147-8D86-2FFC64E769FE}"/>
              </a:ext>
            </a:extLst>
          </p:cNvPr>
          <p:cNvCxnSpPr>
            <a:cxnSpLocks/>
          </p:cNvCxnSpPr>
          <p:nvPr userDrawn="1"/>
        </p:nvCxnSpPr>
        <p:spPr>
          <a:xfrm>
            <a:off x="849948" y="2504130"/>
            <a:ext cx="3932237" cy="0"/>
          </a:xfrm>
          <a:prstGeom prst="line">
            <a:avLst/>
          </a:prstGeom>
          <a:ln w="38100">
            <a:solidFill>
              <a:srgbClr val="1E35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88932"/>
      </p:ext>
    </p:extLst>
  </p:cSld>
  <p:clrMapOvr>
    <a:masterClrMapping/>
  </p:clrMapOvr>
  <p:extLst>
    <p:ext uri="{DCECCB84-F9BA-43D5-87BE-67443E8EF086}">
      <p15:sldGuideLst xmlns:p15="http://schemas.microsoft.com/office/powerpoint/2012/main">
        <p15:guide id="1" orient="horz" pos="28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8695A6D-1F54-5C46-9679-79E694E6CF38}"/>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1FE99237-359F-F443-BACC-75B007CA871D}"/>
              </a:ext>
            </a:extLst>
          </p:cNvPr>
          <p:cNvSpPr>
            <a:spLocks noGrp="1"/>
          </p:cNvSpPr>
          <p:nvPr>
            <p:ph type="title"/>
          </p:nvPr>
        </p:nvSpPr>
        <p:spPr>
          <a:xfrm>
            <a:off x="838200" y="74612"/>
            <a:ext cx="10515600" cy="91218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3EE42D0-0A9E-A746-A23F-CE4673E786C8}"/>
              </a:ext>
            </a:extLst>
          </p:cNvPr>
          <p:cNvSpPr>
            <a:spLocks noGrp="1"/>
          </p:cNvSpPr>
          <p:nvPr>
            <p:ph type="body" idx="1"/>
          </p:nvPr>
        </p:nvSpPr>
        <p:spPr>
          <a:xfrm>
            <a:off x="838200" y="1136023"/>
            <a:ext cx="10515600" cy="42673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03403710"/>
      </p:ext>
    </p:extLst>
  </p:cSld>
  <p:clrMap bg1="lt1" tx1="dk1" bg2="lt2" tx2="dk2" accent1="accent1" accent2="accent2" accent3="accent3" accent4="accent4" accent5="accent5" accent6="accent6" hlink="hlink" folHlink="folHlink"/>
  <p:sldLayoutIdLst>
    <p:sldLayoutId id="2147483664"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000" b="1" i="0" kern="1200" baseline="0">
          <a:solidFill>
            <a:srgbClr val="1E355E"/>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8" userDrawn="1">
          <p15:clr>
            <a:srgbClr val="F26B43"/>
          </p15:clr>
        </p15:guide>
        <p15:guide id="2" pos="3840" userDrawn="1">
          <p15:clr>
            <a:srgbClr val="F26B43"/>
          </p15:clr>
        </p15:guide>
        <p15:guide id="3" orient="horz" pos="22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newsroom.heart.org/news/american-heart-association-adds-sleep-to-cardiovascular-health-checklist"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professional.heart.org/en/science-news/water-pipe-hookah-smoking-and-cardiovascular-disease-risk/Commentary" TargetMode="External"/><Relationship Id="rId2" Type="http://schemas.openxmlformats.org/officeDocument/2006/relationships/hyperlink" Target="https://www.who.int/news-room/fact-sheets/detail/tobacco"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11A22-F107-FE7E-92C2-37956C0D26EC}"/>
              </a:ext>
            </a:extLst>
          </p:cNvPr>
          <p:cNvSpPr>
            <a:spLocks noGrp="1"/>
          </p:cNvSpPr>
          <p:nvPr>
            <p:ph type="ctrTitle"/>
          </p:nvPr>
        </p:nvSpPr>
        <p:spPr>
          <a:xfrm>
            <a:off x="838200" y="359923"/>
            <a:ext cx="10515600" cy="2228815"/>
          </a:xfrm>
        </p:spPr>
        <p:txBody>
          <a:bodyPr>
            <a:normAutofit fontScale="90000"/>
          </a:bodyPr>
          <a:lstStyle/>
          <a:p>
            <a:pPr algn="ctr"/>
            <a:r>
              <a:rPr lang="en-US" dirty="0"/>
              <a:t>Achieving Better Long-term PCI Outcomes: secondary prevention for your patients</a:t>
            </a:r>
          </a:p>
        </p:txBody>
      </p:sp>
      <p:sp>
        <p:nvSpPr>
          <p:cNvPr id="3" name="Subtitle 2">
            <a:extLst>
              <a:ext uri="{FF2B5EF4-FFF2-40B4-BE49-F238E27FC236}">
                <a16:creationId xmlns:a16="http://schemas.microsoft.com/office/drawing/2014/main" id="{7B5C810F-607A-0FE7-0193-885FAB1F4EF1}"/>
              </a:ext>
            </a:extLst>
          </p:cNvPr>
          <p:cNvSpPr>
            <a:spLocks noGrp="1"/>
          </p:cNvSpPr>
          <p:nvPr>
            <p:ph type="subTitle" idx="1"/>
          </p:nvPr>
        </p:nvSpPr>
        <p:spPr>
          <a:xfrm>
            <a:off x="113211" y="3202577"/>
            <a:ext cx="11582400" cy="1996440"/>
          </a:xfrm>
        </p:spPr>
        <p:txBody>
          <a:bodyPr>
            <a:normAutofit/>
          </a:bodyPr>
          <a:lstStyle/>
          <a:p>
            <a:pPr marL="0" indent="0" algn="ctr">
              <a:buNone/>
            </a:pPr>
            <a:r>
              <a:rPr lang="en-US" sz="2000" b="1" dirty="0"/>
              <a:t>Team Lead Dr. Timir Paul MD, PhD, FSCAI; Co-Chair: Dr. Debabrata Mukherjee, MD, MSCAI</a:t>
            </a:r>
          </a:p>
          <a:p>
            <a:pPr marL="0" indent="0" algn="ctr">
              <a:buNone/>
            </a:pPr>
            <a:endParaRPr lang="en-US" sz="2000" b="1" dirty="0"/>
          </a:p>
          <a:p>
            <a:pPr marL="0" indent="0" algn="ctr">
              <a:buNone/>
            </a:pPr>
            <a:r>
              <a:rPr lang="en-US" sz="2000" dirty="0"/>
              <a:t>Evelyn Baram-Clothier, PhG, JD; Shahriar Dadkah, MD, FSCAI; Carey Kimmelstiel, MD, MSCAI; Faisal Latif , MD, FSCAI; Adedotun Ogunsua, MD, MPH; Hany Ragy, MD, FSCAI; Talla Rousan, MD, FSCAI; Pradyumna Tummala, MD, FSCAI</a:t>
            </a:r>
          </a:p>
          <a:p>
            <a:endParaRPr lang="en-US" sz="2000" dirty="0"/>
          </a:p>
        </p:txBody>
      </p:sp>
    </p:spTree>
    <p:extLst>
      <p:ext uri="{BB962C8B-B14F-4D97-AF65-F5344CB8AC3E}">
        <p14:creationId xmlns:p14="http://schemas.microsoft.com/office/powerpoint/2010/main" val="904300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493D1-32C7-1A65-52D4-B73EF7B20366}"/>
              </a:ext>
            </a:extLst>
          </p:cNvPr>
          <p:cNvSpPr>
            <a:spLocks noGrp="1"/>
          </p:cNvSpPr>
          <p:nvPr>
            <p:ph type="title"/>
          </p:nvPr>
        </p:nvSpPr>
        <p:spPr/>
        <p:txBody>
          <a:bodyPr/>
          <a:lstStyle/>
          <a:p>
            <a:pPr algn="ctr"/>
            <a:r>
              <a:rPr kumimoji="0" lang="en-US" sz="480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Overweight and Obesity</a:t>
            </a:r>
            <a:endParaRPr lang="en-US" sz="4800" dirty="0"/>
          </a:p>
        </p:txBody>
      </p:sp>
      <p:sp>
        <p:nvSpPr>
          <p:cNvPr id="3" name="Content Placeholder 2">
            <a:extLst>
              <a:ext uri="{FF2B5EF4-FFF2-40B4-BE49-F238E27FC236}">
                <a16:creationId xmlns:a16="http://schemas.microsoft.com/office/drawing/2014/main" id="{F781E200-CADD-FAEE-EA74-FE51B69D0897}"/>
              </a:ext>
            </a:extLst>
          </p:cNvPr>
          <p:cNvSpPr>
            <a:spLocks noGrp="1"/>
          </p:cNvSpPr>
          <p:nvPr>
            <p:ph idx="1"/>
          </p:nvPr>
        </p:nvSpPr>
        <p:spPr/>
        <p:txBody>
          <a:bodyPr>
            <a:normAutofit/>
          </a:bodyPr>
          <a:lstStyle/>
          <a:p>
            <a:r>
              <a:rPr lang="en-US" sz="2400" dirty="0">
                <a:solidFill>
                  <a:srgbClr val="000000"/>
                </a:solidFill>
              </a:rPr>
              <a:t>O</a:t>
            </a:r>
            <a:r>
              <a:rPr lang="en-US" sz="2400" b="0" i="0" dirty="0">
                <a:solidFill>
                  <a:srgbClr val="000000"/>
                </a:solidFill>
                <a:effectLst/>
              </a:rPr>
              <a:t>besity often associated with hypertension, dyslipidemia, diabetes, and other comorbidities that all contribute to higher risk of ASCVD</a:t>
            </a:r>
          </a:p>
          <a:p>
            <a:r>
              <a:rPr lang="en-US" sz="2400" dirty="0">
                <a:solidFill>
                  <a:srgbClr val="000000"/>
                </a:solidFill>
              </a:rPr>
              <a:t>Obesity negatively affects cardiac structure and function</a:t>
            </a:r>
          </a:p>
          <a:p>
            <a:r>
              <a:rPr lang="en-US" sz="2400" dirty="0"/>
              <a:t>Individual differences in regional body fat distribution, as well as cardiorespiratory fitness may be as important as overall BMI</a:t>
            </a:r>
          </a:p>
          <a:p>
            <a:r>
              <a:rPr lang="en-US" sz="2400" dirty="0"/>
              <a:t>Overweight and obesity in young people particularly associated with higher risk of coronary artery disease, STEMI, and NSTEMI</a:t>
            </a:r>
          </a:p>
          <a:p>
            <a:r>
              <a:rPr lang="en-US" sz="2400" dirty="0"/>
              <a:t>Weight loss in severely and morbidly obese patients reduces risk of CVD and heart failure</a:t>
            </a:r>
          </a:p>
        </p:txBody>
      </p:sp>
      <p:sp>
        <p:nvSpPr>
          <p:cNvPr id="4" name="TextBox 3">
            <a:extLst>
              <a:ext uri="{FF2B5EF4-FFF2-40B4-BE49-F238E27FC236}">
                <a16:creationId xmlns:a16="http://schemas.microsoft.com/office/drawing/2014/main" id="{407AEED1-0F12-F50E-6341-A96662799882}"/>
              </a:ext>
            </a:extLst>
          </p:cNvPr>
          <p:cNvSpPr txBox="1"/>
          <p:nvPr/>
        </p:nvSpPr>
        <p:spPr>
          <a:xfrm>
            <a:off x="3997451" y="5706629"/>
            <a:ext cx="4650159" cy="600164"/>
          </a:xfrm>
          <a:prstGeom prst="rect">
            <a:avLst/>
          </a:prstGeom>
          <a:noFill/>
        </p:spPr>
        <p:txBody>
          <a:bodyPr wrap="square" rtlCol="0">
            <a:spAutoFit/>
          </a:bodyPr>
          <a:lstStyle/>
          <a:p>
            <a:r>
              <a:rPr lang="en-US" sz="1100" dirty="0"/>
              <a:t>Powell-Wiley TM, et al. Circulation. 2021;143:e984–e1010</a:t>
            </a:r>
          </a:p>
          <a:p>
            <a:r>
              <a:rPr lang="en-US" sz="1100" dirty="0"/>
              <a:t>Csige I, et al. J Diabetes Res. 2018 Nov 4;2018:3407306.</a:t>
            </a:r>
          </a:p>
          <a:p>
            <a:r>
              <a:rPr lang="en-US" sz="1100" dirty="0"/>
              <a:t>Said S, et al. Curr Vasc Pharmacol. 2016;14(5):415-425. PMID: 27456105.</a:t>
            </a:r>
          </a:p>
        </p:txBody>
      </p:sp>
    </p:spTree>
    <p:extLst>
      <p:ext uri="{BB962C8B-B14F-4D97-AF65-F5344CB8AC3E}">
        <p14:creationId xmlns:p14="http://schemas.microsoft.com/office/powerpoint/2010/main" val="4071357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52892-CB33-F38A-239A-566468AB378C}"/>
              </a:ext>
            </a:extLst>
          </p:cNvPr>
          <p:cNvSpPr>
            <a:spLocks noGrp="1"/>
          </p:cNvSpPr>
          <p:nvPr>
            <p:ph type="title"/>
          </p:nvPr>
        </p:nvSpPr>
        <p:spPr>
          <a:xfrm>
            <a:off x="838200" y="110700"/>
            <a:ext cx="10515600" cy="912186"/>
          </a:xfrm>
        </p:spPr>
        <p:txBody>
          <a:bodyPr/>
          <a:lstStyle/>
          <a:p>
            <a:pPr algn="ctr"/>
            <a:r>
              <a:rPr lang="en-US" sz="3600" b="1" dirty="0"/>
              <a:t>Heart Healthy Living is all about </a:t>
            </a:r>
            <a:br>
              <a:rPr lang="en-US" sz="3600" b="1" dirty="0"/>
            </a:br>
            <a:r>
              <a:rPr lang="en-US" sz="3600" b="1" dirty="0"/>
              <a:t>Prevention</a:t>
            </a:r>
          </a:p>
        </p:txBody>
      </p:sp>
      <p:sp>
        <p:nvSpPr>
          <p:cNvPr id="3" name="Content Placeholder 2">
            <a:extLst>
              <a:ext uri="{FF2B5EF4-FFF2-40B4-BE49-F238E27FC236}">
                <a16:creationId xmlns:a16="http://schemas.microsoft.com/office/drawing/2014/main" id="{CEF435A1-B94E-C826-93E5-30AE9D16BCFD}"/>
              </a:ext>
            </a:extLst>
          </p:cNvPr>
          <p:cNvSpPr>
            <a:spLocks noGrp="1"/>
          </p:cNvSpPr>
          <p:nvPr>
            <p:ph idx="1"/>
          </p:nvPr>
        </p:nvSpPr>
        <p:spPr>
          <a:xfrm>
            <a:off x="838200" y="1486766"/>
            <a:ext cx="10515600" cy="3884468"/>
          </a:xfrm>
        </p:spPr>
        <p:txBody>
          <a:bodyPr/>
          <a:lstStyle/>
          <a:p>
            <a:r>
              <a:rPr lang="en-US" dirty="0"/>
              <a:t>Quit smoking, avoid secondhand smoking</a:t>
            </a:r>
          </a:p>
          <a:p>
            <a:r>
              <a:rPr lang="en-US" dirty="0"/>
              <a:t>Be active (at least 30 min moderate CV exercise 5 days a week)</a:t>
            </a:r>
          </a:p>
          <a:p>
            <a:r>
              <a:rPr lang="en-US" dirty="0"/>
              <a:t>Low intake of saturated and trans fat </a:t>
            </a:r>
          </a:p>
          <a:p>
            <a:r>
              <a:rPr lang="en-US" dirty="0"/>
              <a:t>Limit red and processed meat, sweets, sugar beverages </a:t>
            </a:r>
          </a:p>
          <a:p>
            <a:r>
              <a:rPr lang="en-US" dirty="0"/>
              <a:t>Limit alcohol intake</a:t>
            </a:r>
          </a:p>
          <a:p>
            <a:r>
              <a:rPr lang="en-US" dirty="0"/>
              <a:t>No more than 2 grams salt daily</a:t>
            </a:r>
          </a:p>
          <a:p>
            <a:r>
              <a:rPr lang="en-US" dirty="0"/>
              <a:t>Sleep 7-9 hours daily</a:t>
            </a:r>
          </a:p>
          <a:p>
            <a:endParaRPr lang="en-US" dirty="0"/>
          </a:p>
          <a:p>
            <a:endParaRPr lang="en-US" dirty="0"/>
          </a:p>
        </p:txBody>
      </p:sp>
    </p:spTree>
    <p:extLst>
      <p:ext uri="{BB962C8B-B14F-4D97-AF65-F5344CB8AC3E}">
        <p14:creationId xmlns:p14="http://schemas.microsoft.com/office/powerpoint/2010/main" val="370377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BB28F-26E5-A51F-B46E-CF58D51811F7}"/>
              </a:ext>
            </a:extLst>
          </p:cNvPr>
          <p:cNvSpPr>
            <a:spLocks noGrp="1"/>
          </p:cNvSpPr>
          <p:nvPr>
            <p:ph type="title"/>
          </p:nvPr>
        </p:nvSpPr>
        <p:spPr>
          <a:xfrm>
            <a:off x="838200" y="724820"/>
            <a:ext cx="10515600" cy="376727"/>
          </a:xfrm>
        </p:spPr>
        <p:txBody>
          <a:bodyPr/>
          <a:lstStyle/>
          <a:p>
            <a:pPr algn="ctr"/>
            <a:r>
              <a:rPr lang="en-US" sz="4400" dirty="0">
                <a:latin typeface="+mn-lt"/>
              </a:rPr>
              <a:t>Avoiding Added Sugar</a:t>
            </a:r>
            <a:br>
              <a:rPr lang="en-US" sz="4800" dirty="0">
                <a:latin typeface="+mn-lt"/>
              </a:rPr>
            </a:br>
            <a:endParaRPr lang="en-US" sz="4800" dirty="0">
              <a:latin typeface="+mn-lt"/>
            </a:endParaRPr>
          </a:p>
        </p:txBody>
      </p:sp>
      <p:sp>
        <p:nvSpPr>
          <p:cNvPr id="3" name="Content Placeholder 2">
            <a:extLst>
              <a:ext uri="{FF2B5EF4-FFF2-40B4-BE49-F238E27FC236}">
                <a16:creationId xmlns:a16="http://schemas.microsoft.com/office/drawing/2014/main" id="{303DD299-90D5-711E-DEFF-C52D6D57AC3A}"/>
              </a:ext>
            </a:extLst>
          </p:cNvPr>
          <p:cNvSpPr>
            <a:spLocks noGrp="1"/>
          </p:cNvSpPr>
          <p:nvPr>
            <p:ph idx="1"/>
          </p:nvPr>
        </p:nvSpPr>
        <p:spPr>
          <a:xfrm>
            <a:off x="838200" y="1167257"/>
            <a:ext cx="10515600" cy="4351338"/>
          </a:xfrm>
        </p:spPr>
        <p:txBody>
          <a:bodyPr>
            <a:normAutofit fontScale="250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6400" b="0" i="0" u="none" strike="noStrike" kern="1200" cap="none" spc="0" normalizeH="0" baseline="0" noProof="0" dirty="0">
                <a:ln>
                  <a:noFill/>
                </a:ln>
                <a:solidFill>
                  <a:prstClr val="black"/>
                </a:solidFill>
                <a:effectLst/>
                <a:uLnTx/>
                <a:uFillTx/>
                <a:ea typeface="+mn-ea"/>
                <a:cs typeface="+mn-cs"/>
              </a:rPr>
              <a:t>Added sugars are a likely dietary culprit leading to CHD and mortality. Over a few weeks, it produced numerous abnormalities including elevated insulin levels and insulin resistance. A low diet reversed all of these metabolic defects clinically. </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6400" b="0" i="0" u="none" strike="noStrike" kern="1200" cap="none" spc="0" normalizeH="0" baseline="0" noProof="0" dirty="0">
              <a:ln>
                <a:noFill/>
              </a:ln>
              <a:solidFill>
                <a:prstClr val="black"/>
              </a:solidFill>
              <a:effectLst/>
              <a:uLnTx/>
              <a:uFillTx/>
              <a:ea typeface="+mn-ea"/>
              <a:cs typeface="+mn-cs"/>
            </a:endParaRPr>
          </a:p>
          <a:p>
            <a:r>
              <a:rPr lang="en-US" sz="6400" dirty="0">
                <a:effectLst/>
                <a:ea typeface="Calibri" panose="020F0502020204030204" pitchFamily="34" charset="0"/>
              </a:rPr>
              <a:t>There is research evidence that dietary sucrose, not fat, is the main driver of metabolic inflammation accelerating severe atherosclerosis. </a:t>
            </a:r>
          </a:p>
          <a:p>
            <a:endParaRPr lang="en-US" sz="6400" dirty="0"/>
          </a:p>
          <a:p>
            <a:r>
              <a:rPr lang="en-US" sz="6400" dirty="0"/>
              <a:t>Added Sugars and Cardiovascular Disease Risk in Children: A Scientific Statement From the American Heart Association</a:t>
            </a:r>
          </a:p>
          <a:p>
            <a:pPr lvl="1"/>
            <a:r>
              <a:rPr lang="en-US" sz="6400" dirty="0"/>
              <a:t>Strong evidence supports the association of added sugars with increased CV disease risk in children through increased adiposity, and dyslipidemia making this an important public health target.</a:t>
            </a:r>
          </a:p>
          <a:p>
            <a:pPr lvl="1"/>
            <a:endParaRPr lang="en-US" sz="6400" dirty="0"/>
          </a:p>
          <a:p>
            <a:r>
              <a:rPr lang="en-US" sz="6400" dirty="0"/>
              <a:t>Canadian National Nutrition Survey on Health 2022 </a:t>
            </a:r>
          </a:p>
          <a:p>
            <a:pPr lvl="1"/>
            <a:r>
              <a:rPr lang="en-US" sz="6400" dirty="0"/>
              <a:t>The association from added sugars and all-cause mortality was significant</a:t>
            </a:r>
          </a:p>
          <a:p>
            <a:pPr marL="457200" lvl="1" indent="0">
              <a:buNone/>
            </a:pPr>
            <a:endParaRPr lang="en-US" sz="6400" dirty="0"/>
          </a:p>
          <a:p>
            <a:r>
              <a:rPr lang="en-US" sz="6400" dirty="0"/>
              <a:t>US National Health and Nutrition Survey 2021</a:t>
            </a:r>
          </a:p>
          <a:p>
            <a:pPr lvl="1"/>
            <a:r>
              <a:rPr lang="en-US" sz="6400" dirty="0"/>
              <a:t>Higher Sugar-Sweetened Beverages intake were associated with higher risks of all-cause mortality and heart disease mortality</a:t>
            </a:r>
          </a:p>
          <a:p>
            <a:endParaRPr lang="en-US" dirty="0"/>
          </a:p>
        </p:txBody>
      </p:sp>
      <p:sp>
        <p:nvSpPr>
          <p:cNvPr id="9" name="Rectangle 4">
            <a:extLst>
              <a:ext uri="{FF2B5EF4-FFF2-40B4-BE49-F238E27FC236}">
                <a16:creationId xmlns:a16="http://schemas.microsoft.com/office/drawing/2014/main" id="{307E2584-4CF7-2D83-A7CD-7ED9D4C679C5}"/>
              </a:ext>
            </a:extLst>
          </p:cNvPr>
          <p:cNvSpPr>
            <a:spLocks noChangeArrowheads="1"/>
          </p:cNvSpPr>
          <p:nvPr/>
        </p:nvSpPr>
        <p:spPr bwMode="auto">
          <a:xfrm>
            <a:off x="4173681" y="5961032"/>
            <a:ext cx="38446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Perazza, L. et. al. Atherosclerosis  Jul;304:9-21. 2020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0353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E371E-F95C-2ED4-8203-179E2BE9E6F3}"/>
              </a:ext>
            </a:extLst>
          </p:cNvPr>
          <p:cNvSpPr>
            <a:spLocks noGrp="1"/>
          </p:cNvSpPr>
          <p:nvPr>
            <p:ph type="title"/>
          </p:nvPr>
        </p:nvSpPr>
        <p:spPr/>
        <p:txBody>
          <a:bodyPr/>
          <a:lstStyle/>
          <a:p>
            <a:pPr algn="ctr"/>
            <a:r>
              <a:rPr lang="en-US" dirty="0"/>
              <a:t>Physical Inactivity</a:t>
            </a:r>
          </a:p>
        </p:txBody>
      </p:sp>
      <p:sp>
        <p:nvSpPr>
          <p:cNvPr id="3" name="Content Placeholder 2">
            <a:extLst>
              <a:ext uri="{FF2B5EF4-FFF2-40B4-BE49-F238E27FC236}">
                <a16:creationId xmlns:a16="http://schemas.microsoft.com/office/drawing/2014/main" id="{7747CF00-74A1-BA72-6F96-1978BEFD56F5}"/>
              </a:ext>
            </a:extLst>
          </p:cNvPr>
          <p:cNvSpPr>
            <a:spLocks noGrp="1"/>
          </p:cNvSpPr>
          <p:nvPr>
            <p:ph idx="1"/>
          </p:nvPr>
        </p:nvSpPr>
        <p:spPr/>
        <p:txBody>
          <a:bodyPr>
            <a:normAutofit fontScale="92500"/>
          </a:bodyPr>
          <a:lstStyle/>
          <a:p>
            <a:r>
              <a:rPr lang="en-US" dirty="0"/>
              <a:t>Individuals who engage in high levels of physical activity have a 24% lower risk of developing CVD compared to those who were physically inactive, and a 20% reduced risk of coronary heart disease.</a:t>
            </a:r>
          </a:p>
          <a:p>
            <a:pPr marL="0" indent="0">
              <a:buNone/>
            </a:pPr>
            <a:endParaRPr lang="en-US" dirty="0"/>
          </a:p>
          <a:p>
            <a:r>
              <a:rPr lang="en-US" dirty="0"/>
              <a:t>Physical activity has been shown to improve several CVD risk factors, including blood pressure, cholesterol levels, obesity, and insulin sensitivity. </a:t>
            </a:r>
          </a:p>
          <a:p>
            <a:pPr marL="0" indent="0">
              <a:buNone/>
            </a:pPr>
            <a:endParaRPr lang="en-US" dirty="0"/>
          </a:p>
          <a:p>
            <a:r>
              <a:rPr lang="en-US" dirty="0"/>
              <a:t>Adults should engage in at least 150 minutes of moderate-intensity aerobic exercise or 75 minutes of vigorous-intensity aerobic exercise per week to improve their cardiovascular health (Class I, Level B-NR)</a:t>
            </a:r>
          </a:p>
        </p:txBody>
      </p:sp>
      <p:sp>
        <p:nvSpPr>
          <p:cNvPr id="4" name="TextBox 3">
            <a:extLst>
              <a:ext uri="{FF2B5EF4-FFF2-40B4-BE49-F238E27FC236}">
                <a16:creationId xmlns:a16="http://schemas.microsoft.com/office/drawing/2014/main" id="{649FB6E1-7945-6041-45A8-53DF3261B16A}"/>
              </a:ext>
            </a:extLst>
          </p:cNvPr>
          <p:cNvSpPr txBox="1"/>
          <p:nvPr/>
        </p:nvSpPr>
        <p:spPr>
          <a:xfrm>
            <a:off x="3422251" y="5619539"/>
            <a:ext cx="5582412" cy="769441"/>
          </a:xfrm>
          <a:prstGeom prst="rect">
            <a:avLst/>
          </a:prstGeom>
          <a:noFill/>
        </p:spPr>
        <p:txBody>
          <a:bodyPr wrap="square" rtlCol="0">
            <a:spAutoFit/>
          </a:bodyPr>
          <a:lstStyle/>
          <a:p>
            <a:r>
              <a:rPr lang="en-US" sz="1100" dirty="0"/>
              <a:t>Li, J, et al. International Journal of Environmental Research and Public Health, 13(9), 1-15.</a:t>
            </a:r>
          </a:p>
          <a:p>
            <a:r>
              <a:rPr lang="en-US" sz="1100" dirty="0"/>
              <a:t>Zheng, H, et al. European Journal of Epidemiology, 34(10), 923-936.</a:t>
            </a:r>
          </a:p>
          <a:p>
            <a:r>
              <a:rPr lang="en-US" sz="1100" dirty="0"/>
              <a:t>Arnett et al. Journal of the American College of Cardiology, 74(10), e177-e232.</a:t>
            </a:r>
          </a:p>
          <a:p>
            <a:r>
              <a:rPr lang="en-US" sz="1100" dirty="0"/>
              <a:t>Whayne TF, et al. Curr Vasc Pharmacol. 2016;14(5):458-465. PMID: 27456103.</a:t>
            </a:r>
          </a:p>
        </p:txBody>
      </p:sp>
    </p:spTree>
    <p:extLst>
      <p:ext uri="{BB962C8B-B14F-4D97-AF65-F5344CB8AC3E}">
        <p14:creationId xmlns:p14="http://schemas.microsoft.com/office/powerpoint/2010/main" val="457983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2BE40-1A61-13C0-4769-2703E3E65A22}"/>
              </a:ext>
            </a:extLst>
          </p:cNvPr>
          <p:cNvSpPr>
            <a:spLocks noGrp="1"/>
          </p:cNvSpPr>
          <p:nvPr>
            <p:ph type="title"/>
          </p:nvPr>
        </p:nvSpPr>
        <p:spPr/>
        <p:txBody>
          <a:bodyPr/>
          <a:lstStyle/>
          <a:p>
            <a:r>
              <a:rPr lang="en-US" b="1" dirty="0"/>
              <a:t>                    Healthy Sleep</a:t>
            </a:r>
            <a:endParaRPr lang="en-GB" b="1" dirty="0"/>
          </a:p>
        </p:txBody>
      </p:sp>
      <p:sp>
        <p:nvSpPr>
          <p:cNvPr id="3" name="Content Placeholder 2">
            <a:extLst>
              <a:ext uri="{FF2B5EF4-FFF2-40B4-BE49-F238E27FC236}">
                <a16:creationId xmlns:a16="http://schemas.microsoft.com/office/drawing/2014/main" id="{C26AA0B8-920F-B8D0-8DCE-18AE4E756A70}"/>
              </a:ext>
            </a:extLst>
          </p:cNvPr>
          <p:cNvSpPr>
            <a:spLocks noGrp="1"/>
          </p:cNvSpPr>
          <p:nvPr>
            <p:ph idx="1"/>
          </p:nvPr>
        </p:nvSpPr>
        <p:spPr>
          <a:xfrm>
            <a:off x="838199" y="1658676"/>
            <a:ext cx="10515600" cy="4344105"/>
          </a:xfrm>
        </p:spPr>
        <p:txBody>
          <a:bodyPr/>
          <a:lstStyle/>
          <a:p>
            <a:r>
              <a:rPr lang="en-US" dirty="0"/>
              <a:t>American Heart Association’s check list to measure cardiovascular health (CV) health is updated to add healthy sleep as essential for optimal CV health.</a:t>
            </a:r>
          </a:p>
          <a:p>
            <a:pPr marL="0" indent="0">
              <a:buNone/>
            </a:pPr>
            <a:endParaRPr lang="en-US" dirty="0"/>
          </a:p>
          <a:p>
            <a:r>
              <a:rPr lang="en-US" dirty="0"/>
              <a:t>The new sleep metric suggests 7-9 hours of sleep daily for adults for optimal CV health and more for children.</a:t>
            </a:r>
            <a:endParaRPr lang="en-GB" dirty="0"/>
          </a:p>
        </p:txBody>
      </p:sp>
      <p:sp>
        <p:nvSpPr>
          <p:cNvPr id="4" name="TextBox 3">
            <a:extLst>
              <a:ext uri="{FF2B5EF4-FFF2-40B4-BE49-F238E27FC236}">
                <a16:creationId xmlns:a16="http://schemas.microsoft.com/office/drawing/2014/main" id="{2DCD7A26-BE15-34AB-E3A1-FCE7CC19F399}"/>
              </a:ext>
            </a:extLst>
          </p:cNvPr>
          <p:cNvSpPr txBox="1"/>
          <p:nvPr/>
        </p:nvSpPr>
        <p:spPr>
          <a:xfrm>
            <a:off x="386167" y="5148817"/>
            <a:ext cx="11419665" cy="369332"/>
          </a:xfrm>
          <a:prstGeom prst="rect">
            <a:avLst/>
          </a:prstGeom>
          <a:noFill/>
        </p:spPr>
        <p:txBody>
          <a:bodyPr wrap="none" rtlCol="0">
            <a:spAutoFit/>
          </a:bodyPr>
          <a:lstStyle/>
          <a:p>
            <a:r>
              <a:rPr lang="en-US" dirty="0">
                <a:hlinkClick r:id="rId2"/>
              </a:rPr>
              <a:t>AHA 2022: https://newsroom.heart.org/news/american-heart-association-adds-sleep-to-cardiovascular-health-checklist</a:t>
            </a:r>
            <a:endParaRPr lang="en-US" dirty="0"/>
          </a:p>
        </p:txBody>
      </p:sp>
    </p:spTree>
    <p:extLst>
      <p:ext uri="{BB962C8B-B14F-4D97-AF65-F5344CB8AC3E}">
        <p14:creationId xmlns:p14="http://schemas.microsoft.com/office/powerpoint/2010/main" val="113056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2C257-894F-5A4F-6D4F-CA8691787264}"/>
              </a:ext>
            </a:extLst>
          </p:cNvPr>
          <p:cNvSpPr>
            <a:spLocks noGrp="1"/>
          </p:cNvSpPr>
          <p:nvPr>
            <p:ph type="title"/>
          </p:nvPr>
        </p:nvSpPr>
        <p:spPr/>
        <p:txBody>
          <a:bodyPr/>
          <a:lstStyle/>
          <a:p>
            <a:pPr algn="ctr"/>
            <a:r>
              <a:rPr lang="en-US" dirty="0"/>
              <a:t>Stress</a:t>
            </a:r>
          </a:p>
        </p:txBody>
      </p:sp>
      <p:sp>
        <p:nvSpPr>
          <p:cNvPr id="3" name="Content Placeholder 2">
            <a:extLst>
              <a:ext uri="{FF2B5EF4-FFF2-40B4-BE49-F238E27FC236}">
                <a16:creationId xmlns:a16="http://schemas.microsoft.com/office/drawing/2014/main" id="{7D763E7F-ADC6-01E5-1490-94DF0F150CB1}"/>
              </a:ext>
            </a:extLst>
          </p:cNvPr>
          <p:cNvSpPr>
            <a:spLocks noGrp="1"/>
          </p:cNvSpPr>
          <p:nvPr>
            <p:ph idx="1"/>
          </p:nvPr>
        </p:nvSpPr>
        <p:spPr>
          <a:xfrm>
            <a:off x="838200" y="1174045"/>
            <a:ext cx="9915144" cy="3855155"/>
          </a:xfrm>
        </p:spPr>
        <p:txBody>
          <a:bodyPr>
            <a:normAutofit fontScale="77500" lnSpcReduction="20000"/>
          </a:bodyPr>
          <a:lstStyle/>
          <a:p>
            <a:r>
              <a:rPr lang="en-US" dirty="0"/>
              <a:t>Stress has a moderate association with ASCVD in the general population, but strong associations have been observed in high-risk populations</a:t>
            </a:r>
          </a:p>
          <a:p>
            <a:pPr marL="0" indent="0">
              <a:buNone/>
            </a:pPr>
            <a:endParaRPr lang="en-US" dirty="0"/>
          </a:p>
          <a:p>
            <a:r>
              <a:rPr lang="en-US" dirty="0"/>
              <a:t>Stressors linked to ASCVD include:</a:t>
            </a:r>
          </a:p>
          <a:p>
            <a:pPr lvl="1"/>
            <a:r>
              <a:rPr lang="en-US" dirty="0"/>
              <a:t>stress at work </a:t>
            </a:r>
          </a:p>
          <a:p>
            <a:pPr lvl="1"/>
            <a:r>
              <a:rPr lang="en-US" dirty="0"/>
              <a:t>social isolation</a:t>
            </a:r>
          </a:p>
          <a:p>
            <a:pPr lvl="1"/>
            <a:r>
              <a:rPr lang="en-US" dirty="0"/>
              <a:t>marital problems</a:t>
            </a:r>
          </a:p>
          <a:p>
            <a:pPr lvl="1"/>
            <a:r>
              <a:rPr lang="en-US" dirty="0"/>
              <a:t>caring for a sick spouse or child at home</a:t>
            </a:r>
          </a:p>
          <a:p>
            <a:pPr lvl="1"/>
            <a:r>
              <a:rPr lang="en-US" dirty="0"/>
              <a:t>death of a close person</a:t>
            </a:r>
          </a:p>
          <a:p>
            <a:pPr marL="0" indent="0">
              <a:buNone/>
            </a:pPr>
            <a:endParaRPr lang="en-US" dirty="0"/>
          </a:p>
          <a:p>
            <a:r>
              <a:rPr lang="en-US" dirty="0"/>
              <a:t>2021 ESC Guidelines on CVP Prevention state that ASCVD patients with stress should be considered for referral to psychotherapeutic stress management to improve CV outcomes and reduce stress symptoms (Class IIA, Level B).</a:t>
            </a:r>
          </a:p>
          <a:p>
            <a:endParaRPr lang="en-US" dirty="0"/>
          </a:p>
        </p:txBody>
      </p:sp>
      <p:sp>
        <p:nvSpPr>
          <p:cNvPr id="4" name="TextBox 3">
            <a:extLst>
              <a:ext uri="{FF2B5EF4-FFF2-40B4-BE49-F238E27FC236}">
                <a16:creationId xmlns:a16="http://schemas.microsoft.com/office/drawing/2014/main" id="{75BD726F-9FD8-C429-FF5F-29BEC6D0679A}"/>
              </a:ext>
            </a:extLst>
          </p:cNvPr>
          <p:cNvSpPr txBox="1"/>
          <p:nvPr/>
        </p:nvSpPr>
        <p:spPr>
          <a:xfrm>
            <a:off x="4590288" y="5797296"/>
            <a:ext cx="4041648" cy="461665"/>
          </a:xfrm>
          <a:prstGeom prst="rect">
            <a:avLst/>
          </a:prstGeom>
          <a:noFill/>
        </p:spPr>
        <p:txBody>
          <a:bodyPr wrap="square" rtlCol="0">
            <a:spAutoFit/>
          </a:bodyPr>
          <a:lstStyle/>
          <a:p>
            <a:r>
              <a:rPr lang="en-US" sz="1200" dirty="0"/>
              <a:t>Kivimäki M, Steptoe A. Nat Rev Cardiol. 2018;15(4):215-229.</a:t>
            </a:r>
          </a:p>
          <a:p>
            <a:r>
              <a:rPr lang="en-US" sz="1200" dirty="0" err="1"/>
              <a:t>Visserin</a:t>
            </a:r>
            <a:r>
              <a:rPr lang="en-US" sz="1200" dirty="0"/>
              <a:t> FLJ, et al. Eur Heart J. 2021;42(34):3227–3337. </a:t>
            </a:r>
          </a:p>
        </p:txBody>
      </p:sp>
    </p:spTree>
    <p:extLst>
      <p:ext uri="{BB962C8B-B14F-4D97-AF65-F5344CB8AC3E}">
        <p14:creationId xmlns:p14="http://schemas.microsoft.com/office/powerpoint/2010/main" val="115347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D83BB-E717-3851-11A0-7EA6341A2BD4}"/>
              </a:ext>
            </a:extLst>
          </p:cNvPr>
          <p:cNvSpPr>
            <a:spLocks noGrp="1"/>
          </p:cNvSpPr>
          <p:nvPr>
            <p:ph type="title"/>
          </p:nvPr>
        </p:nvSpPr>
        <p:spPr>
          <a:xfrm>
            <a:off x="2493818" y="2436380"/>
            <a:ext cx="10515600" cy="1325563"/>
          </a:xfrm>
        </p:spPr>
        <p:txBody>
          <a:bodyPr/>
          <a:lstStyle/>
          <a:p>
            <a:r>
              <a:rPr lang="en-US" dirty="0"/>
              <a:t>Post Cardiovascular Events </a:t>
            </a:r>
          </a:p>
        </p:txBody>
      </p:sp>
    </p:spTree>
    <p:extLst>
      <p:ext uri="{BB962C8B-B14F-4D97-AF65-F5344CB8AC3E}">
        <p14:creationId xmlns:p14="http://schemas.microsoft.com/office/powerpoint/2010/main" val="178667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24DA3-7286-423D-9D88-413A8BE3172B}"/>
              </a:ext>
            </a:extLst>
          </p:cNvPr>
          <p:cNvSpPr>
            <a:spLocks noGrp="1"/>
          </p:cNvSpPr>
          <p:nvPr>
            <p:ph type="title"/>
          </p:nvPr>
        </p:nvSpPr>
        <p:spPr>
          <a:xfrm>
            <a:off x="838200" y="365125"/>
            <a:ext cx="10515600" cy="888711"/>
          </a:xfrm>
        </p:spPr>
        <p:txBody>
          <a:bodyPr/>
          <a:lstStyle/>
          <a:p>
            <a:pPr algn="ctr"/>
            <a:r>
              <a:rPr lang="en-US" dirty="0"/>
              <a:t>Cardiac rehabilitation (CR)</a:t>
            </a:r>
          </a:p>
        </p:txBody>
      </p:sp>
      <p:sp>
        <p:nvSpPr>
          <p:cNvPr id="3" name="Content Placeholder 2">
            <a:extLst>
              <a:ext uri="{FF2B5EF4-FFF2-40B4-BE49-F238E27FC236}">
                <a16:creationId xmlns:a16="http://schemas.microsoft.com/office/drawing/2014/main" id="{C460F721-9F1E-41AD-B952-2EC8FF17F277}"/>
              </a:ext>
            </a:extLst>
          </p:cNvPr>
          <p:cNvSpPr>
            <a:spLocks noGrp="1"/>
          </p:cNvSpPr>
          <p:nvPr>
            <p:ph idx="1"/>
          </p:nvPr>
        </p:nvSpPr>
        <p:spPr>
          <a:xfrm>
            <a:off x="838200" y="1354571"/>
            <a:ext cx="10515600" cy="4351338"/>
          </a:xfrm>
        </p:spPr>
        <p:txBody>
          <a:bodyPr>
            <a:normAutofit lnSpcReduction="10000"/>
          </a:bodyPr>
          <a:lstStyle/>
          <a:p>
            <a:r>
              <a:rPr lang="en-US" sz="2400" dirty="0"/>
              <a:t>CR is a class I recommendation for patients with HFrEF, ischemic heart disease, post percutaneous coronary intervention, coronary artery bypass graft surgery. </a:t>
            </a:r>
          </a:p>
          <a:p>
            <a:pPr marL="0" indent="0">
              <a:buNone/>
            </a:pPr>
            <a:endParaRPr lang="en-US" sz="2400" dirty="0"/>
          </a:p>
          <a:p>
            <a:r>
              <a:rPr lang="en-US" sz="2400" dirty="0"/>
              <a:t>Patients benefit from participation in a CR program that incorporates supervised exercise into a comprehensive secondary prevention program.</a:t>
            </a:r>
          </a:p>
          <a:p>
            <a:pPr marL="0" indent="0">
              <a:buNone/>
            </a:pPr>
            <a:endParaRPr lang="en-US" sz="2400" dirty="0"/>
          </a:p>
          <a:p>
            <a:r>
              <a:rPr lang="en-US" sz="2400" dirty="0"/>
              <a:t>Earlier enrollment in, and insurance of adherence of CR may be associated with better patient outcomes. </a:t>
            </a:r>
          </a:p>
          <a:p>
            <a:pPr marL="0" indent="0">
              <a:buNone/>
            </a:pPr>
            <a:endParaRPr lang="en-US" sz="2400" dirty="0"/>
          </a:p>
          <a:p>
            <a:r>
              <a:rPr lang="en-US" sz="2400" dirty="0"/>
              <a:t>Every day that passes after hospital discharge without starting CR is associated with 1% decrease in participation.</a:t>
            </a:r>
          </a:p>
          <a:p>
            <a:endParaRPr lang="en-US" dirty="0"/>
          </a:p>
        </p:txBody>
      </p:sp>
      <p:sp>
        <p:nvSpPr>
          <p:cNvPr id="4" name="TextBox 3">
            <a:extLst>
              <a:ext uri="{FF2B5EF4-FFF2-40B4-BE49-F238E27FC236}">
                <a16:creationId xmlns:a16="http://schemas.microsoft.com/office/drawing/2014/main" id="{A8CCDF70-0F79-4C75-BB11-9B9A02A6A406}"/>
              </a:ext>
            </a:extLst>
          </p:cNvPr>
          <p:cNvSpPr txBox="1"/>
          <p:nvPr/>
        </p:nvSpPr>
        <p:spPr>
          <a:xfrm>
            <a:off x="4068403" y="5846544"/>
            <a:ext cx="4933915"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Thomas et al. JACC 2018 Apr 24; 71(16):1814-1837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Fihn et al. JACC. 2012 Dec 18;60(24):e44-e164 </a:t>
            </a:r>
          </a:p>
        </p:txBody>
      </p:sp>
    </p:spTree>
    <p:extLst>
      <p:ext uri="{BB962C8B-B14F-4D97-AF65-F5344CB8AC3E}">
        <p14:creationId xmlns:p14="http://schemas.microsoft.com/office/powerpoint/2010/main" val="1430848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E3DEE-70D2-CB8F-20F7-18603DC8583E}"/>
              </a:ext>
            </a:extLst>
          </p:cNvPr>
          <p:cNvSpPr>
            <a:spLocks noGrp="1"/>
          </p:cNvSpPr>
          <p:nvPr>
            <p:ph type="title"/>
          </p:nvPr>
        </p:nvSpPr>
        <p:spPr/>
        <p:txBody>
          <a:bodyPr/>
          <a:lstStyle/>
          <a:p>
            <a:pPr algn="ctr"/>
            <a:r>
              <a:rPr lang="en-US" dirty="0"/>
              <a:t>Exercise Counseling </a:t>
            </a:r>
          </a:p>
        </p:txBody>
      </p:sp>
      <p:sp>
        <p:nvSpPr>
          <p:cNvPr id="3" name="Content Placeholder 2">
            <a:extLst>
              <a:ext uri="{FF2B5EF4-FFF2-40B4-BE49-F238E27FC236}">
                <a16:creationId xmlns:a16="http://schemas.microsoft.com/office/drawing/2014/main" id="{22C9D8F1-47E3-BBAE-8C66-17410D1D2506}"/>
              </a:ext>
            </a:extLst>
          </p:cNvPr>
          <p:cNvSpPr>
            <a:spLocks noGrp="1"/>
          </p:cNvSpPr>
          <p:nvPr>
            <p:ph idx="1"/>
          </p:nvPr>
        </p:nvSpPr>
        <p:spPr/>
        <p:txBody>
          <a:bodyPr>
            <a:normAutofit lnSpcReduction="10000"/>
          </a:bodyPr>
          <a:lstStyle/>
          <a:p>
            <a:r>
              <a:rPr lang="en-US" dirty="0"/>
              <a:t>Aerobic exercise is the gold standard of CR</a:t>
            </a:r>
          </a:p>
          <a:p>
            <a:pPr marL="0" indent="0">
              <a:buNone/>
            </a:pPr>
            <a:endParaRPr lang="en-US" dirty="0"/>
          </a:p>
          <a:p>
            <a:r>
              <a:rPr lang="en-US" dirty="0"/>
              <a:t>Training sessions should be 3-5 times a week and each session should last 20-60 minutes (session includes warm up, main exercise, and cool down</a:t>
            </a:r>
          </a:p>
          <a:p>
            <a:pPr marL="0" indent="0">
              <a:buNone/>
            </a:pPr>
            <a:endParaRPr lang="en-US" dirty="0"/>
          </a:p>
          <a:p>
            <a:r>
              <a:rPr lang="en-US" dirty="0"/>
              <a:t>Exercises modalities include walking, jogging, cycling or rowing. </a:t>
            </a:r>
          </a:p>
          <a:p>
            <a:pPr marL="0" indent="0">
              <a:buNone/>
            </a:pPr>
            <a:endParaRPr lang="en-US" dirty="0"/>
          </a:p>
          <a:p>
            <a:r>
              <a:rPr lang="en-US" dirty="0"/>
              <a:t>Goal is to achieve 50-80% of the exercise capacity achieved during stress testing.</a:t>
            </a:r>
          </a:p>
          <a:p>
            <a:endParaRPr lang="en-US" dirty="0"/>
          </a:p>
        </p:txBody>
      </p:sp>
    </p:spTree>
    <p:extLst>
      <p:ext uri="{BB962C8B-B14F-4D97-AF65-F5344CB8AC3E}">
        <p14:creationId xmlns:p14="http://schemas.microsoft.com/office/powerpoint/2010/main" val="3244833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D6F93-6697-C3E2-7B67-E9F86FBDA3DA}"/>
              </a:ext>
            </a:extLst>
          </p:cNvPr>
          <p:cNvSpPr>
            <a:spLocks noGrp="1"/>
          </p:cNvSpPr>
          <p:nvPr>
            <p:ph type="title"/>
          </p:nvPr>
        </p:nvSpPr>
        <p:spPr/>
        <p:txBody>
          <a:bodyPr/>
          <a:lstStyle/>
          <a:p>
            <a:pPr algn="ctr"/>
            <a:r>
              <a:rPr lang="en-US" dirty="0"/>
              <a:t>Stress Management</a:t>
            </a:r>
          </a:p>
        </p:txBody>
      </p:sp>
      <p:sp>
        <p:nvSpPr>
          <p:cNvPr id="3" name="Content Placeholder 2">
            <a:extLst>
              <a:ext uri="{FF2B5EF4-FFF2-40B4-BE49-F238E27FC236}">
                <a16:creationId xmlns:a16="http://schemas.microsoft.com/office/drawing/2014/main" id="{0306200A-BBCA-E61F-7522-82989CB4A0F1}"/>
              </a:ext>
            </a:extLst>
          </p:cNvPr>
          <p:cNvSpPr>
            <a:spLocks noGrp="1"/>
          </p:cNvSpPr>
          <p:nvPr>
            <p:ph idx="1"/>
          </p:nvPr>
        </p:nvSpPr>
        <p:spPr>
          <a:xfrm>
            <a:off x="838200" y="1621472"/>
            <a:ext cx="10515600" cy="3615055"/>
          </a:xfrm>
        </p:spPr>
        <p:txBody>
          <a:bodyPr>
            <a:normAutofit fontScale="85000" lnSpcReduction="20000"/>
          </a:bodyPr>
          <a:lstStyle/>
          <a:p>
            <a:r>
              <a:rPr lang="en-US" dirty="0"/>
              <a:t>Be active</a:t>
            </a:r>
          </a:p>
          <a:p>
            <a:pPr marL="0" indent="0">
              <a:buNone/>
            </a:pPr>
            <a:endParaRPr lang="en-US" dirty="0"/>
          </a:p>
          <a:p>
            <a:r>
              <a:rPr lang="en-US" dirty="0"/>
              <a:t>Get enough sleep</a:t>
            </a:r>
          </a:p>
          <a:p>
            <a:pPr marL="0" indent="0">
              <a:buNone/>
            </a:pPr>
            <a:endParaRPr lang="en-US" dirty="0"/>
          </a:p>
          <a:p>
            <a:r>
              <a:rPr lang="en-US" dirty="0"/>
              <a:t>Meditate</a:t>
            </a:r>
          </a:p>
          <a:p>
            <a:pPr marL="0" indent="0">
              <a:buNone/>
            </a:pPr>
            <a:endParaRPr lang="en-US" dirty="0"/>
          </a:p>
          <a:p>
            <a:r>
              <a:rPr lang="en-US" dirty="0"/>
              <a:t>Try Yoga</a:t>
            </a:r>
          </a:p>
          <a:p>
            <a:pPr marL="0" indent="0">
              <a:buNone/>
            </a:pPr>
            <a:endParaRPr lang="en-US" dirty="0"/>
          </a:p>
          <a:p>
            <a:r>
              <a:rPr lang="en-US" dirty="0"/>
              <a:t>Listen to music </a:t>
            </a:r>
          </a:p>
          <a:p>
            <a:endParaRPr lang="en-US" dirty="0"/>
          </a:p>
        </p:txBody>
      </p:sp>
    </p:spTree>
    <p:extLst>
      <p:ext uri="{BB962C8B-B14F-4D97-AF65-F5344CB8AC3E}">
        <p14:creationId xmlns:p14="http://schemas.microsoft.com/office/powerpoint/2010/main" val="268755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11A22-F107-FE7E-92C2-37956C0D26EC}"/>
              </a:ext>
            </a:extLst>
          </p:cNvPr>
          <p:cNvSpPr>
            <a:spLocks noGrp="1"/>
          </p:cNvSpPr>
          <p:nvPr>
            <p:ph type="ctrTitle"/>
          </p:nvPr>
        </p:nvSpPr>
        <p:spPr>
          <a:xfrm>
            <a:off x="838200" y="359923"/>
            <a:ext cx="10515600" cy="2228815"/>
          </a:xfrm>
        </p:spPr>
        <p:txBody>
          <a:bodyPr>
            <a:normAutofit fontScale="90000"/>
          </a:bodyPr>
          <a:lstStyle/>
          <a:p>
            <a:pPr algn="ctr"/>
            <a:r>
              <a:rPr lang="en-US" dirty="0"/>
              <a:t>Achieving Better Long-term PCI Outcomes: secondary prevention for your patients</a:t>
            </a:r>
          </a:p>
        </p:txBody>
      </p:sp>
      <p:sp>
        <p:nvSpPr>
          <p:cNvPr id="3" name="Subtitle 2">
            <a:extLst>
              <a:ext uri="{FF2B5EF4-FFF2-40B4-BE49-F238E27FC236}">
                <a16:creationId xmlns:a16="http://schemas.microsoft.com/office/drawing/2014/main" id="{7B5C810F-607A-0FE7-0193-885FAB1F4EF1}"/>
              </a:ext>
            </a:extLst>
          </p:cNvPr>
          <p:cNvSpPr>
            <a:spLocks noGrp="1"/>
          </p:cNvSpPr>
          <p:nvPr>
            <p:ph type="subTitle" idx="1"/>
          </p:nvPr>
        </p:nvSpPr>
        <p:spPr/>
        <p:txBody>
          <a:bodyPr/>
          <a:lstStyle/>
          <a:p>
            <a:r>
              <a:rPr lang="en-US" dirty="0"/>
              <a:t>Giving patients a better understanding of modifiable risk factors for ASCVD</a:t>
            </a:r>
          </a:p>
          <a:p>
            <a:r>
              <a:rPr lang="en-US" dirty="0"/>
              <a:t>Empowering patients to reduce their individual risk</a:t>
            </a:r>
          </a:p>
          <a:p>
            <a:r>
              <a:rPr lang="en-US" dirty="0"/>
              <a:t>Improving communication between providers to provide guidance and better follow-up</a:t>
            </a:r>
          </a:p>
          <a:p>
            <a:endParaRPr lang="en-US" dirty="0"/>
          </a:p>
        </p:txBody>
      </p:sp>
    </p:spTree>
    <p:extLst>
      <p:ext uri="{BB962C8B-B14F-4D97-AF65-F5344CB8AC3E}">
        <p14:creationId xmlns:p14="http://schemas.microsoft.com/office/powerpoint/2010/main" val="451131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BC0FB-6647-4D74-72A2-AAC35426F414}"/>
              </a:ext>
            </a:extLst>
          </p:cNvPr>
          <p:cNvSpPr>
            <a:spLocks noGrp="1"/>
          </p:cNvSpPr>
          <p:nvPr>
            <p:ph type="title"/>
          </p:nvPr>
        </p:nvSpPr>
        <p:spPr/>
        <p:txBody>
          <a:bodyPr/>
          <a:lstStyle/>
          <a:p>
            <a:pPr algn="ctr"/>
            <a:r>
              <a:rPr lang="en-US" dirty="0"/>
              <a:t>Next Steps</a:t>
            </a:r>
          </a:p>
        </p:txBody>
      </p:sp>
      <p:sp>
        <p:nvSpPr>
          <p:cNvPr id="3" name="Content Placeholder 2">
            <a:extLst>
              <a:ext uri="{FF2B5EF4-FFF2-40B4-BE49-F238E27FC236}">
                <a16:creationId xmlns:a16="http://schemas.microsoft.com/office/drawing/2014/main" id="{3FE233F6-A51E-0C0F-BC13-901BBC77FC65}"/>
              </a:ext>
            </a:extLst>
          </p:cNvPr>
          <p:cNvSpPr>
            <a:spLocks noGrp="1"/>
          </p:cNvSpPr>
          <p:nvPr>
            <p:ph idx="1"/>
          </p:nvPr>
        </p:nvSpPr>
        <p:spPr/>
        <p:txBody>
          <a:bodyPr>
            <a:normAutofit/>
          </a:bodyPr>
          <a:lstStyle/>
          <a:p>
            <a:r>
              <a:rPr lang="en-US" dirty="0"/>
              <a:t>Provide patients with accessible, evidence-based information </a:t>
            </a:r>
          </a:p>
          <a:p>
            <a:r>
              <a:rPr lang="en-US" dirty="0"/>
              <a:t>Set achievable goals with patients</a:t>
            </a:r>
          </a:p>
          <a:p>
            <a:r>
              <a:rPr lang="en-US" dirty="0"/>
              <a:t>Initiate discussion of barriers patients face in risk factor mitigation and adherence to medication</a:t>
            </a:r>
          </a:p>
          <a:p>
            <a:r>
              <a:rPr lang="en-US" dirty="0"/>
              <a:t>Facilitate communication between providers during follow-up</a:t>
            </a:r>
          </a:p>
          <a:p>
            <a:endParaRPr lang="en-US" dirty="0"/>
          </a:p>
        </p:txBody>
      </p:sp>
    </p:spTree>
    <p:extLst>
      <p:ext uri="{BB962C8B-B14F-4D97-AF65-F5344CB8AC3E}">
        <p14:creationId xmlns:p14="http://schemas.microsoft.com/office/powerpoint/2010/main" val="458226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15E40-6774-BC89-655E-8AE30754CB14}"/>
              </a:ext>
            </a:extLst>
          </p:cNvPr>
          <p:cNvSpPr>
            <a:spLocks noGrp="1"/>
          </p:cNvSpPr>
          <p:nvPr>
            <p:ph type="title"/>
          </p:nvPr>
        </p:nvSpPr>
        <p:spPr>
          <a:xfrm>
            <a:off x="2841861" y="177098"/>
            <a:ext cx="6565392" cy="756964"/>
          </a:xfrm>
        </p:spPr>
        <p:txBody>
          <a:bodyPr/>
          <a:lstStyle/>
          <a:p>
            <a:pPr algn="ctr"/>
            <a:r>
              <a:rPr lang="en-US" sz="3200" dirty="0"/>
              <a:t>Clinician-Patient Discussion</a:t>
            </a:r>
          </a:p>
        </p:txBody>
      </p:sp>
      <p:sp>
        <p:nvSpPr>
          <p:cNvPr id="4" name="AutoShape 2">
            <a:extLst>
              <a:ext uri="{FF2B5EF4-FFF2-40B4-BE49-F238E27FC236}">
                <a16:creationId xmlns:a16="http://schemas.microsoft.com/office/drawing/2014/main" id="{537C7ECB-A745-0E20-6942-C6B07543F5CC}"/>
              </a:ext>
            </a:extLst>
          </p:cNvPr>
          <p:cNvSpPr>
            <a:spLocks noChangeAspect="1" noChangeArrowheads="1"/>
          </p:cNvSpPr>
          <p:nvPr/>
        </p:nvSpPr>
        <p:spPr bwMode="auto">
          <a:xfrm>
            <a:off x="3734554" y="2426329"/>
            <a:ext cx="4431671" cy="443167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
        <p:nvSpPr>
          <p:cNvPr id="5" name="AutoShape 4">
            <a:extLst>
              <a:ext uri="{FF2B5EF4-FFF2-40B4-BE49-F238E27FC236}">
                <a16:creationId xmlns:a16="http://schemas.microsoft.com/office/drawing/2014/main" id="{E4838502-9E5F-FC1D-99B3-587229F70D3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pic>
        <p:nvPicPr>
          <p:cNvPr id="7" name="Picture 6">
            <a:extLst>
              <a:ext uri="{FF2B5EF4-FFF2-40B4-BE49-F238E27FC236}">
                <a16:creationId xmlns:a16="http://schemas.microsoft.com/office/drawing/2014/main" id="{E6C0821C-C98C-6FAF-8FA8-0A8D17BCDC81}"/>
              </a:ext>
            </a:extLst>
          </p:cNvPr>
          <p:cNvPicPr>
            <a:picLocks noChangeAspect="1"/>
          </p:cNvPicPr>
          <p:nvPr/>
        </p:nvPicPr>
        <p:blipFill>
          <a:blip r:embed="rId2"/>
          <a:stretch>
            <a:fillRect/>
          </a:stretch>
        </p:blipFill>
        <p:spPr>
          <a:xfrm>
            <a:off x="1123330" y="1279100"/>
            <a:ext cx="4547813" cy="3995000"/>
          </a:xfrm>
          <a:prstGeom prst="rect">
            <a:avLst/>
          </a:prstGeom>
        </p:spPr>
      </p:pic>
      <p:pic>
        <p:nvPicPr>
          <p:cNvPr id="9" name="Picture 8">
            <a:extLst>
              <a:ext uri="{FF2B5EF4-FFF2-40B4-BE49-F238E27FC236}">
                <a16:creationId xmlns:a16="http://schemas.microsoft.com/office/drawing/2014/main" id="{0ECD9C25-4097-BAF2-DFBA-801F076EB8A1}"/>
              </a:ext>
            </a:extLst>
          </p:cNvPr>
          <p:cNvPicPr>
            <a:picLocks noChangeAspect="1"/>
          </p:cNvPicPr>
          <p:nvPr/>
        </p:nvPicPr>
        <p:blipFill>
          <a:blip r:embed="rId3"/>
          <a:stretch>
            <a:fillRect/>
          </a:stretch>
        </p:blipFill>
        <p:spPr>
          <a:xfrm>
            <a:off x="6096000" y="2187064"/>
            <a:ext cx="5257405" cy="2455100"/>
          </a:xfrm>
          <a:prstGeom prst="rect">
            <a:avLst/>
          </a:prstGeom>
        </p:spPr>
      </p:pic>
    </p:spTree>
    <p:extLst>
      <p:ext uri="{BB962C8B-B14F-4D97-AF65-F5344CB8AC3E}">
        <p14:creationId xmlns:p14="http://schemas.microsoft.com/office/powerpoint/2010/main" val="1601024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52892-CB33-F38A-239A-566468AB378C}"/>
              </a:ext>
            </a:extLst>
          </p:cNvPr>
          <p:cNvSpPr>
            <a:spLocks noGrp="1"/>
          </p:cNvSpPr>
          <p:nvPr>
            <p:ph type="title"/>
          </p:nvPr>
        </p:nvSpPr>
        <p:spPr>
          <a:xfrm>
            <a:off x="398834" y="110700"/>
            <a:ext cx="11556460" cy="912186"/>
          </a:xfrm>
        </p:spPr>
        <p:txBody>
          <a:bodyPr/>
          <a:lstStyle/>
          <a:p>
            <a:pPr algn="ctr"/>
            <a:r>
              <a:rPr lang="en-US" sz="3600" b="1" dirty="0"/>
              <a:t>Your Interventional Cardiology Patients</a:t>
            </a:r>
          </a:p>
        </p:txBody>
      </p:sp>
      <p:sp>
        <p:nvSpPr>
          <p:cNvPr id="3" name="Content Placeholder 2">
            <a:extLst>
              <a:ext uri="{FF2B5EF4-FFF2-40B4-BE49-F238E27FC236}">
                <a16:creationId xmlns:a16="http://schemas.microsoft.com/office/drawing/2014/main" id="{CEF435A1-B94E-C826-93E5-30AE9D16BCFD}"/>
              </a:ext>
            </a:extLst>
          </p:cNvPr>
          <p:cNvSpPr>
            <a:spLocks noGrp="1"/>
          </p:cNvSpPr>
          <p:nvPr>
            <p:ph idx="1"/>
          </p:nvPr>
        </p:nvSpPr>
        <p:spPr>
          <a:xfrm>
            <a:off x="838200" y="1486766"/>
            <a:ext cx="10515600" cy="3884468"/>
          </a:xfrm>
        </p:spPr>
        <p:txBody>
          <a:bodyPr>
            <a:normAutofit lnSpcReduction="10000"/>
          </a:bodyPr>
          <a:lstStyle/>
          <a:p>
            <a:pPr marL="0" indent="0">
              <a:buNone/>
            </a:pPr>
            <a:r>
              <a:rPr lang="en-US" dirty="0"/>
              <a:t>Whether treated for an acute coronary syndrome (ACS) or chronic coronary disease (CCD)</a:t>
            </a:r>
          </a:p>
          <a:p>
            <a:r>
              <a:rPr lang="en-US" dirty="0"/>
              <a:t>Need for coronary intervention creates a heightened awareness of CV mortality risk</a:t>
            </a:r>
          </a:p>
          <a:p>
            <a:r>
              <a:rPr lang="en-US" dirty="0"/>
              <a:t>Unique window of opportunity for you to:</a:t>
            </a:r>
          </a:p>
          <a:p>
            <a:pPr lvl="1"/>
            <a:r>
              <a:rPr lang="en-US" dirty="0"/>
              <a:t>Provide hope for a healthy future</a:t>
            </a:r>
          </a:p>
          <a:p>
            <a:pPr lvl="1"/>
            <a:r>
              <a:rPr lang="en-US" dirty="0"/>
              <a:t>Motivate patients for lifestyle change</a:t>
            </a:r>
          </a:p>
          <a:p>
            <a:pPr lvl="1"/>
            <a:r>
              <a:rPr lang="en-US" dirty="0"/>
              <a:t>Assess cardiovascular risk factors</a:t>
            </a:r>
          </a:p>
          <a:p>
            <a:pPr lvl="1"/>
            <a:r>
              <a:rPr lang="en-US" dirty="0"/>
              <a:t>Initiate optimal guideline-directed medical therapy, whether directly or through the cardiovascular care team</a:t>
            </a:r>
          </a:p>
          <a:p>
            <a:pPr lvl="1"/>
            <a:endParaRPr lang="en-US" dirty="0"/>
          </a:p>
          <a:p>
            <a:endParaRPr lang="en-US" dirty="0"/>
          </a:p>
          <a:p>
            <a:endParaRPr lang="en-US" dirty="0"/>
          </a:p>
        </p:txBody>
      </p:sp>
    </p:spTree>
    <p:extLst>
      <p:ext uri="{BB962C8B-B14F-4D97-AF65-F5344CB8AC3E}">
        <p14:creationId xmlns:p14="http://schemas.microsoft.com/office/powerpoint/2010/main" val="3556507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11E2A-0A6F-DBCE-8E05-8942376CAE16}"/>
              </a:ext>
            </a:extLst>
          </p:cNvPr>
          <p:cNvSpPr>
            <a:spLocks noGrp="1"/>
          </p:cNvSpPr>
          <p:nvPr>
            <p:ph type="title"/>
          </p:nvPr>
        </p:nvSpPr>
        <p:spPr/>
        <p:txBody>
          <a:bodyPr/>
          <a:lstStyle/>
          <a:p>
            <a:pPr algn="ctr"/>
            <a:r>
              <a:rPr lang="en-US" dirty="0"/>
              <a:t>Gaps in Care </a:t>
            </a:r>
          </a:p>
        </p:txBody>
      </p:sp>
      <p:sp>
        <p:nvSpPr>
          <p:cNvPr id="3" name="Content Placeholder 2">
            <a:extLst>
              <a:ext uri="{FF2B5EF4-FFF2-40B4-BE49-F238E27FC236}">
                <a16:creationId xmlns:a16="http://schemas.microsoft.com/office/drawing/2014/main" id="{20075E11-177C-149F-0163-6F3513B76DC2}"/>
              </a:ext>
            </a:extLst>
          </p:cNvPr>
          <p:cNvSpPr>
            <a:spLocks noGrp="1"/>
          </p:cNvSpPr>
          <p:nvPr>
            <p:ph idx="1"/>
          </p:nvPr>
        </p:nvSpPr>
        <p:spPr/>
        <p:txBody>
          <a:bodyPr>
            <a:normAutofit/>
          </a:bodyPr>
          <a:lstStyle/>
          <a:p>
            <a:r>
              <a:rPr lang="en-US" sz="2400" dirty="0">
                <a:solidFill>
                  <a:srgbClr val="212121"/>
                </a:solidFill>
                <a:latin typeface="Corbel" panose="020B0503020204020204" pitchFamily="34" charset="0"/>
              </a:rPr>
              <a:t>2013 ACC/AHA guidelines had a modest or negative </a:t>
            </a:r>
            <a:r>
              <a:rPr lang="en-US" sz="2400" b="0" i="0" dirty="0">
                <a:solidFill>
                  <a:srgbClr val="212121"/>
                </a:solidFill>
                <a:effectLst/>
                <a:latin typeface="Corbel" panose="020B0503020204020204" pitchFamily="34" charset="0"/>
              </a:rPr>
              <a:t>impact on: </a:t>
            </a:r>
          </a:p>
          <a:p>
            <a:pPr lvl="1"/>
            <a:r>
              <a:rPr lang="en-US" sz="2000" dirty="0">
                <a:solidFill>
                  <a:srgbClr val="212121"/>
                </a:solidFill>
                <a:latin typeface="Corbel" panose="020B0503020204020204" pitchFamily="34" charset="0"/>
              </a:rPr>
              <a:t>Patients who received l</a:t>
            </a:r>
            <a:r>
              <a:rPr lang="en-US" sz="2000" b="0" i="0" dirty="0">
                <a:solidFill>
                  <a:srgbClr val="212121"/>
                </a:solidFill>
                <a:effectLst/>
                <a:latin typeface="Corbel" panose="020B0503020204020204" pitchFamily="34" charset="0"/>
              </a:rPr>
              <a:t>ipid panels</a:t>
            </a:r>
          </a:p>
          <a:p>
            <a:pPr lvl="1"/>
            <a:r>
              <a:rPr lang="en-US" sz="2000" b="0" i="0" dirty="0">
                <a:solidFill>
                  <a:srgbClr val="212121"/>
                </a:solidFill>
                <a:effectLst/>
                <a:latin typeface="Corbel" panose="020B0503020204020204" pitchFamily="34" charset="0"/>
              </a:rPr>
              <a:t>LDL-C levels</a:t>
            </a:r>
          </a:p>
          <a:p>
            <a:pPr lvl="1"/>
            <a:r>
              <a:rPr lang="en-US" sz="2000" b="0" i="0" dirty="0">
                <a:solidFill>
                  <a:srgbClr val="212121"/>
                </a:solidFill>
                <a:effectLst/>
                <a:latin typeface="Corbel" panose="020B0503020204020204" pitchFamily="34" charset="0"/>
              </a:rPr>
              <a:t>Statin use</a:t>
            </a:r>
          </a:p>
          <a:p>
            <a:pPr lvl="1"/>
            <a:r>
              <a:rPr lang="en-US" sz="2000" b="0" i="0" dirty="0">
                <a:solidFill>
                  <a:srgbClr val="212121"/>
                </a:solidFill>
                <a:effectLst/>
                <a:latin typeface="Corbel" panose="020B0503020204020204" pitchFamily="34" charset="0"/>
              </a:rPr>
              <a:t>High intensity statin use, even in patients with ASCVD</a:t>
            </a:r>
          </a:p>
          <a:p>
            <a:r>
              <a:rPr lang="en-US" sz="2400" dirty="0">
                <a:solidFill>
                  <a:srgbClr val="212121"/>
                </a:solidFill>
              </a:rPr>
              <a:t>G</a:t>
            </a:r>
            <a:r>
              <a:rPr lang="en-US" sz="2400" b="0" i="0" dirty="0">
                <a:solidFill>
                  <a:srgbClr val="212121"/>
                </a:solidFill>
                <a:effectLst/>
              </a:rPr>
              <a:t>aps in appropriate statin use remain among younger patients, women, and those with noncoronary ASCVD.</a:t>
            </a:r>
          </a:p>
          <a:p>
            <a:r>
              <a:rPr lang="en-US" sz="2400" dirty="0">
                <a:solidFill>
                  <a:srgbClr val="212121"/>
                </a:solidFill>
              </a:rPr>
              <a:t>Only 20.2% of patients receive l</a:t>
            </a:r>
            <a:r>
              <a:rPr lang="en-US" sz="2400" b="0" i="0" dirty="0">
                <a:solidFill>
                  <a:srgbClr val="212121"/>
                </a:solidFill>
                <a:effectLst/>
              </a:rPr>
              <a:t>ifestyle counseling, and the rate decreased from 2006 to 2016 </a:t>
            </a:r>
          </a:p>
          <a:p>
            <a:r>
              <a:rPr lang="en-US" sz="2400" dirty="0">
                <a:solidFill>
                  <a:srgbClr val="212121"/>
                </a:solidFill>
              </a:rPr>
              <a:t>Recent studies reported that o</a:t>
            </a:r>
            <a:r>
              <a:rPr lang="en-US" sz="2400" b="0" i="0" dirty="0">
                <a:solidFill>
                  <a:srgbClr val="212121"/>
                </a:solidFill>
                <a:effectLst/>
              </a:rPr>
              <a:t>nly 35.7% of PCI patients had a lipid panel within 6 months and half never did at any point during hospitalization</a:t>
            </a:r>
          </a:p>
          <a:p>
            <a:endParaRPr lang="en-US" sz="2400" dirty="0"/>
          </a:p>
        </p:txBody>
      </p:sp>
      <p:sp>
        <p:nvSpPr>
          <p:cNvPr id="4" name="TextBox 3">
            <a:extLst>
              <a:ext uri="{FF2B5EF4-FFF2-40B4-BE49-F238E27FC236}">
                <a16:creationId xmlns:a16="http://schemas.microsoft.com/office/drawing/2014/main" id="{AF053B91-657E-E527-30CE-BD58F7A8F563}"/>
              </a:ext>
            </a:extLst>
          </p:cNvPr>
          <p:cNvSpPr txBox="1"/>
          <p:nvPr/>
        </p:nvSpPr>
        <p:spPr>
          <a:xfrm>
            <a:off x="4809744" y="5706629"/>
            <a:ext cx="4032504" cy="1323439"/>
          </a:xfrm>
          <a:prstGeom prst="rect">
            <a:avLst/>
          </a:prstGeom>
          <a:noFill/>
        </p:spPr>
        <p:txBody>
          <a:bodyPr wrap="square" rtlCol="0">
            <a:spAutoFit/>
          </a:bodyPr>
          <a:lstStyle/>
          <a:p>
            <a:r>
              <a:rPr lang="en-US" sz="1000" b="0" i="0" dirty="0">
                <a:solidFill>
                  <a:srgbClr val="212121"/>
                </a:solidFill>
                <a:effectLst/>
              </a:rPr>
              <a:t>Levintow SN, et al. Clin Epidemiol. 2020;12:835-845. </a:t>
            </a:r>
          </a:p>
          <a:p>
            <a:r>
              <a:rPr lang="en-US" sz="1000" b="0" i="0" dirty="0">
                <a:solidFill>
                  <a:srgbClr val="212121"/>
                </a:solidFill>
                <a:effectLst/>
              </a:rPr>
              <a:t>Okerson T, et al. </a:t>
            </a:r>
            <a:r>
              <a:rPr lang="en-US" sz="1000" b="0" i="1" dirty="0">
                <a:solidFill>
                  <a:srgbClr val="212121"/>
                </a:solidFill>
                <a:effectLst/>
              </a:rPr>
              <a:t>J Am Heart Assoc</a:t>
            </a:r>
            <a:r>
              <a:rPr lang="en-US" sz="1000" b="0" i="0" dirty="0">
                <a:solidFill>
                  <a:srgbClr val="212121"/>
                </a:solidFill>
                <a:effectLst/>
              </a:rPr>
              <a:t>. 2017;6(3):e004909. </a:t>
            </a:r>
          </a:p>
          <a:p>
            <a:r>
              <a:rPr lang="en-US" sz="1000" dirty="0"/>
              <a:t>Pokharel Y et al. JAMA Cardiol. 2017;2(4):361-369. </a:t>
            </a:r>
          </a:p>
          <a:p>
            <a:r>
              <a:rPr lang="en-US" sz="1000" dirty="0"/>
              <a:t>Nelson AJ, et al. J Am Coll Cardiol. 2022;79(18):1802-1813.</a:t>
            </a:r>
          </a:p>
          <a:p>
            <a:r>
              <a:rPr lang="en-US" sz="1000" b="0" i="0" dirty="0">
                <a:solidFill>
                  <a:srgbClr val="333333"/>
                </a:solidFill>
                <a:effectLst/>
                <a:latin typeface="Guardian TextSans Web"/>
              </a:rPr>
              <a:t>Mufarreh A,  et al. </a:t>
            </a:r>
            <a:r>
              <a:rPr lang="en-US" sz="1000" b="0" i="1" dirty="0">
                <a:solidFill>
                  <a:srgbClr val="333333"/>
                </a:solidFill>
                <a:effectLst/>
                <a:latin typeface="Guardian TextSans Web"/>
              </a:rPr>
              <a:t>JAMA Netw Open.</a:t>
            </a:r>
            <a:r>
              <a:rPr lang="en-US" sz="1000" b="0" i="0" dirty="0">
                <a:solidFill>
                  <a:srgbClr val="333333"/>
                </a:solidFill>
                <a:effectLst/>
                <a:latin typeface="Guardian TextSans Web"/>
              </a:rPr>
              <a:t> 2023;6(1):e2251156.</a:t>
            </a:r>
          </a:p>
          <a:p>
            <a:r>
              <a:rPr lang="en-US" sz="1000" dirty="0"/>
              <a:t>Johnson, MT, et al. Journal of Clinical Lipidology, 13(3), 486-492.</a:t>
            </a:r>
          </a:p>
          <a:p>
            <a:r>
              <a:rPr lang="en-US" sz="1000" dirty="0"/>
              <a:t>Gupta, S et al. American Heart Journal, 217, 57-68.</a:t>
            </a:r>
          </a:p>
          <a:p>
            <a:endParaRPr lang="en-US" sz="1000" dirty="0"/>
          </a:p>
        </p:txBody>
      </p:sp>
    </p:spTree>
    <p:extLst>
      <p:ext uri="{BB962C8B-B14F-4D97-AF65-F5344CB8AC3E}">
        <p14:creationId xmlns:p14="http://schemas.microsoft.com/office/powerpoint/2010/main" val="1467474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F2BEA-1975-E2DF-AEAC-1535F326530F}"/>
              </a:ext>
            </a:extLst>
          </p:cNvPr>
          <p:cNvSpPr>
            <a:spLocks noGrp="1"/>
          </p:cNvSpPr>
          <p:nvPr>
            <p:ph type="title"/>
          </p:nvPr>
        </p:nvSpPr>
        <p:spPr>
          <a:xfrm>
            <a:off x="568411" y="14289"/>
            <a:ext cx="11279659" cy="1018984"/>
          </a:xfrm>
        </p:spPr>
        <p:txBody>
          <a:bodyPr/>
          <a:lstStyle/>
          <a:p>
            <a:pPr algn="ctr"/>
            <a:r>
              <a:rPr lang="en-US" sz="3600" b="1" dirty="0"/>
              <a:t>9 Modifiable Risk Factors of Cardiovascular Diseases</a:t>
            </a:r>
          </a:p>
        </p:txBody>
      </p:sp>
      <p:sp>
        <p:nvSpPr>
          <p:cNvPr id="3" name="Content Placeholder 2">
            <a:extLst>
              <a:ext uri="{FF2B5EF4-FFF2-40B4-BE49-F238E27FC236}">
                <a16:creationId xmlns:a16="http://schemas.microsoft.com/office/drawing/2014/main" id="{CA871D77-992F-096A-8B8E-B8D1B36AF489}"/>
              </a:ext>
            </a:extLst>
          </p:cNvPr>
          <p:cNvSpPr>
            <a:spLocks noGrp="1"/>
          </p:cNvSpPr>
          <p:nvPr>
            <p:ph idx="1"/>
          </p:nvPr>
        </p:nvSpPr>
        <p:spPr/>
        <p:txBody>
          <a:bodyPr>
            <a:normAutofit lnSpcReduction="10000"/>
          </a:bodyPr>
          <a:lstStyle/>
          <a:p>
            <a:pPr marL="228600" marR="0" lvl="0" indent="-22860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Calibri" panose="020F0502020204030204" pitchFamily="34" charset="0"/>
                <a:cs typeface="Times New Roman" panose="02020603050405020304" pitchFamily="18" charset="0"/>
              </a:rPr>
              <a:t>Dyslipidemia/hypercholesterolemia </a:t>
            </a:r>
            <a:endParaRPr lang="en-US" sz="2800" dirty="0">
              <a:effectLst/>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800" dirty="0">
                <a:effectLst/>
                <a:ea typeface="Calibri" panose="020F0502020204030204" pitchFamily="34" charset="0"/>
                <a:cs typeface="Times New Roman" panose="02020603050405020304" pitchFamily="18" charset="0"/>
              </a:rPr>
              <a:t>Hypertension</a:t>
            </a:r>
          </a:p>
          <a:p>
            <a:pPr marR="0" lvl="0">
              <a:lnSpc>
                <a:spcPct val="107000"/>
              </a:lnSpc>
              <a:spcBef>
                <a:spcPts val="0"/>
              </a:spcBef>
              <a:spcAft>
                <a:spcPts val="0"/>
              </a:spcAft>
            </a:pPr>
            <a:r>
              <a:rPr lang="en-US" sz="2800" dirty="0">
                <a:effectLst/>
                <a:ea typeface="Calibri" panose="020F0502020204030204" pitchFamily="34" charset="0"/>
                <a:cs typeface="Times New Roman" panose="02020603050405020304" pitchFamily="18" charset="0"/>
              </a:rPr>
              <a:t>Diabetes mellitus</a:t>
            </a:r>
          </a:p>
          <a:p>
            <a:pPr marR="0" lvl="0">
              <a:lnSpc>
                <a:spcPct val="107000"/>
              </a:lnSpc>
              <a:spcBef>
                <a:spcPts val="0"/>
              </a:spcBef>
              <a:spcAft>
                <a:spcPts val="0"/>
              </a:spcAft>
            </a:pPr>
            <a:r>
              <a:rPr lang="en-US" dirty="0">
                <a:solidFill>
                  <a:prstClr val="black"/>
                </a:solidFill>
                <a:ea typeface="Calibri" panose="020F0502020204030204" pitchFamily="34" charset="0"/>
                <a:cs typeface="Times New Roman" panose="02020603050405020304" pitchFamily="18" charset="0"/>
              </a:rPr>
              <a:t>C</a:t>
            </a:r>
            <a:r>
              <a:rPr kumimoji="0" lang="en-US" sz="2800" b="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igarette smoking or second hand smoking</a:t>
            </a:r>
            <a:endParaRPr lang="en-US" sz="2000" dirty="0">
              <a:effectLst/>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800" dirty="0">
                <a:effectLst/>
                <a:ea typeface="Calibri" panose="020F0502020204030204" pitchFamily="34" charset="0"/>
                <a:cs typeface="Times New Roman" panose="02020603050405020304" pitchFamily="18" charset="0"/>
              </a:rPr>
              <a:t>Overweight</a:t>
            </a:r>
            <a:r>
              <a:rPr lang="en-US" dirty="0">
                <a:ea typeface="Calibri" panose="020F0502020204030204" pitchFamily="34" charset="0"/>
                <a:cs typeface="Times New Roman" panose="02020603050405020304" pitchFamily="18" charset="0"/>
              </a:rPr>
              <a:t>/</a:t>
            </a:r>
            <a:r>
              <a:rPr lang="en-US" sz="2800" dirty="0">
                <a:effectLst/>
                <a:ea typeface="Calibri" panose="020F0502020204030204" pitchFamily="34" charset="0"/>
                <a:cs typeface="Times New Roman" panose="02020603050405020304" pitchFamily="18" charset="0"/>
              </a:rPr>
              <a:t>Obesity  </a:t>
            </a:r>
            <a:endParaRPr lang="en-US" sz="2000" dirty="0">
              <a:effectLst/>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800" dirty="0">
                <a:effectLst/>
                <a:ea typeface="Calibri" panose="020F0502020204030204" pitchFamily="34" charset="0"/>
                <a:cs typeface="Times New Roman" panose="02020603050405020304" pitchFamily="18" charset="0"/>
              </a:rPr>
              <a:t>Unhealthy diet / added sugar </a:t>
            </a:r>
            <a:endParaRPr lang="en-US" sz="2000" dirty="0">
              <a:effectLst/>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2800" dirty="0">
                <a:effectLst/>
                <a:ea typeface="Calibri" panose="020F0502020204030204" pitchFamily="34" charset="0"/>
                <a:cs typeface="Times New Roman" panose="02020603050405020304" pitchFamily="18" charset="0"/>
              </a:rPr>
              <a:t>Physical inactivity</a:t>
            </a:r>
            <a:endParaRPr lang="en-US" sz="2000" dirty="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2800" dirty="0">
                <a:effectLst/>
                <a:ea typeface="Calibri" panose="020F0502020204030204" pitchFamily="34" charset="0"/>
                <a:cs typeface="Times New Roman" panose="02020603050405020304" pitchFamily="18" charset="0"/>
              </a:rPr>
              <a:t>Lack of Sleep</a:t>
            </a:r>
          </a:p>
          <a:p>
            <a:pPr marR="0" lvl="0">
              <a:lnSpc>
                <a:spcPct val="107000"/>
              </a:lnSpc>
              <a:spcBef>
                <a:spcPts val="0"/>
              </a:spcBef>
              <a:spcAft>
                <a:spcPts val="800"/>
              </a:spcAft>
            </a:pPr>
            <a:r>
              <a:rPr lang="en-US" dirty="0">
                <a:ea typeface="Calibri" panose="020F0502020204030204" pitchFamily="34" charset="0"/>
                <a:cs typeface="Times New Roman" panose="02020603050405020304" pitchFamily="18" charset="0"/>
              </a:rPr>
              <a:t>Stress</a:t>
            </a:r>
            <a:endParaRPr lang="en-US" sz="2800" dirty="0">
              <a:effectLst/>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2800" dirty="0">
              <a:effectLst/>
              <a:latin typeface="+mn-lt"/>
              <a:ea typeface="Times New Roman" panose="02020603050405020304" pitchFamily="18"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66C3E157-A157-AC86-4C9F-360A2EB7689A}"/>
              </a:ext>
            </a:extLst>
          </p:cNvPr>
          <p:cNvSpPr txBox="1"/>
          <p:nvPr/>
        </p:nvSpPr>
        <p:spPr>
          <a:xfrm>
            <a:off x="8385048" y="1426464"/>
            <a:ext cx="2852928" cy="923330"/>
          </a:xfrm>
          <a:prstGeom prst="rect">
            <a:avLst/>
          </a:prstGeom>
          <a:noFill/>
        </p:spPr>
        <p:txBody>
          <a:bodyPr wrap="square" rtlCol="0">
            <a:spAutoFit/>
          </a:bodyPr>
          <a:lstStyle/>
          <a:p>
            <a:r>
              <a:rPr lang="en-US" dirty="0"/>
              <a:t>Insert image of Modifiable Risk Factors Checklist </a:t>
            </a:r>
          </a:p>
          <a:p>
            <a:endParaRPr lang="en-US" dirty="0"/>
          </a:p>
        </p:txBody>
      </p:sp>
    </p:spTree>
    <p:extLst>
      <p:ext uri="{BB962C8B-B14F-4D97-AF65-F5344CB8AC3E}">
        <p14:creationId xmlns:p14="http://schemas.microsoft.com/office/powerpoint/2010/main" val="346526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493D1-32C7-1A65-52D4-B73EF7B20366}"/>
              </a:ext>
            </a:extLst>
          </p:cNvPr>
          <p:cNvSpPr>
            <a:spLocks noGrp="1"/>
          </p:cNvSpPr>
          <p:nvPr>
            <p:ph type="title"/>
          </p:nvPr>
        </p:nvSpPr>
        <p:spPr/>
        <p:txBody>
          <a:bodyPr/>
          <a:lstStyle/>
          <a:p>
            <a:pPr algn="ctr"/>
            <a:r>
              <a:rPr kumimoji="0" lang="en-US" sz="440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Dyslipidemia/hypercholesterolemia</a:t>
            </a:r>
            <a:endParaRPr lang="en-US" sz="4400" dirty="0"/>
          </a:p>
        </p:txBody>
      </p:sp>
      <p:sp>
        <p:nvSpPr>
          <p:cNvPr id="3" name="Content Placeholder 2">
            <a:extLst>
              <a:ext uri="{FF2B5EF4-FFF2-40B4-BE49-F238E27FC236}">
                <a16:creationId xmlns:a16="http://schemas.microsoft.com/office/drawing/2014/main" id="{F781E200-CADD-FAEE-EA74-FE51B69D0897}"/>
              </a:ext>
            </a:extLst>
          </p:cNvPr>
          <p:cNvSpPr>
            <a:spLocks noGrp="1"/>
          </p:cNvSpPr>
          <p:nvPr>
            <p:ph idx="1"/>
          </p:nvPr>
        </p:nvSpPr>
        <p:spPr/>
        <p:txBody>
          <a:bodyPr>
            <a:normAutofit/>
          </a:bodyPr>
          <a:lstStyle/>
          <a:p>
            <a:r>
              <a:rPr lang="en-US" sz="2400" dirty="0"/>
              <a:t>Evidence that serum cholesterol is causal for ASCVD is well-established and comes from animal studies, epidemiological studies, prospective cohort studies, RCTs, as well as knowledge of genetic forms of hypercholesterolemia.</a:t>
            </a:r>
          </a:p>
          <a:p>
            <a:r>
              <a:rPr lang="en-US" sz="2400" dirty="0"/>
              <a:t>Patients with severe hypercholesterolemia (LDL-C ≥190 mg/dL [≥4.9 mmol/L]) and patients with known ASCVD should be on high-intensity statins to reduce LDL-C by ≥50%</a:t>
            </a:r>
          </a:p>
          <a:p>
            <a:r>
              <a:rPr lang="en-US" sz="2400" dirty="0"/>
              <a:t>Non-statin therapies should be considered in addition to statins for patients with very high risk ASCVD and LDL-C &gt;70mg/dL (1.8 mmol/L)</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ea typeface="+mn-ea"/>
                <a:cs typeface="+mn-cs"/>
              </a:rPr>
              <a:t>In </a:t>
            </a:r>
            <a:r>
              <a:rPr kumimoji="0" lang="en-US" sz="2400" b="0" i="0" u="none" strike="noStrike" kern="1200" cap="none" spc="0" normalizeH="0" baseline="0" noProof="0" dirty="0">
                <a:ln>
                  <a:noFill/>
                </a:ln>
                <a:effectLst/>
                <a:uLnTx/>
                <a:uFillTx/>
                <a:ea typeface="+mn-ea"/>
                <a:cs typeface="+mn-cs"/>
              </a:rPr>
              <a:t>very high-risk ASCVD </a:t>
            </a:r>
            <a:r>
              <a:rPr kumimoji="0" lang="en-US" sz="2400" b="0" i="0" u="none" strike="noStrike" kern="1200" cap="none" spc="0" normalizeH="0" baseline="0" noProof="0" dirty="0">
                <a:ln>
                  <a:noFill/>
                </a:ln>
                <a:solidFill>
                  <a:prstClr val="black"/>
                </a:solidFill>
                <a:effectLst/>
                <a:uLnTx/>
                <a:uFillTx/>
                <a:ea typeface="+mn-ea"/>
                <a:cs typeface="+mn-cs"/>
              </a:rPr>
              <a:t>a lower LDL-C threshold of LDL-C ≥ 55 mg/dL is recommended (2022 ACC Expert Consensus Decision Pathway) </a:t>
            </a:r>
          </a:p>
          <a:p>
            <a:endParaRPr lang="en-US" sz="2000" dirty="0"/>
          </a:p>
        </p:txBody>
      </p:sp>
      <p:sp>
        <p:nvSpPr>
          <p:cNvPr id="4" name="TextBox 3">
            <a:extLst>
              <a:ext uri="{FF2B5EF4-FFF2-40B4-BE49-F238E27FC236}">
                <a16:creationId xmlns:a16="http://schemas.microsoft.com/office/drawing/2014/main" id="{08763024-4533-C979-5947-D39E24057E1B}"/>
              </a:ext>
            </a:extLst>
          </p:cNvPr>
          <p:cNvSpPr txBox="1"/>
          <p:nvPr/>
        </p:nvSpPr>
        <p:spPr>
          <a:xfrm>
            <a:off x="4389119" y="5806440"/>
            <a:ext cx="4764405" cy="738664"/>
          </a:xfrm>
          <a:prstGeom prst="rect">
            <a:avLst/>
          </a:prstGeom>
          <a:noFill/>
        </p:spPr>
        <p:txBody>
          <a:bodyPr wrap="square" rtlCol="0">
            <a:spAutoFit/>
          </a:bodyPr>
          <a:lstStyle/>
          <a:p>
            <a:r>
              <a:rPr lang="en-US" sz="1400" dirty="0"/>
              <a:t>Grundy SM et al., Circulation 2018; 139 (25): e1082-e1143.</a:t>
            </a:r>
          </a:p>
          <a:p>
            <a:r>
              <a:rPr kumimoji="0" lang="en-US" sz="1400" b="0" i="0" u="none" strike="noStrike" kern="1200" cap="none" spc="0" normalizeH="0" baseline="0" noProof="0" dirty="0">
                <a:ln>
                  <a:noFill/>
                </a:ln>
                <a:solidFill>
                  <a:prstClr val="black"/>
                </a:solidFill>
                <a:effectLst/>
                <a:uLnTx/>
                <a:uFillTx/>
                <a:ea typeface="+mn-ea"/>
                <a:cs typeface="+mn-cs"/>
              </a:rPr>
              <a:t>Lloyd-Jones DM et al. </a:t>
            </a:r>
            <a:r>
              <a:rPr kumimoji="0" lang="en-US" sz="1400" b="0" u="none" strike="noStrike" kern="1200" cap="none" spc="0" normalizeH="0" baseline="0" noProof="0" dirty="0">
                <a:ln>
                  <a:noFill/>
                </a:ln>
                <a:solidFill>
                  <a:prstClr val="black"/>
                </a:solidFill>
                <a:effectLst/>
                <a:uLnTx/>
                <a:uFillTx/>
                <a:ea typeface="+mn-ea"/>
                <a:cs typeface="+mn-cs"/>
              </a:rPr>
              <a:t>J Am Coll </a:t>
            </a:r>
            <a:r>
              <a:rPr kumimoji="0" lang="en-US" sz="1400" b="0" u="none" strike="noStrike" kern="1200" cap="none" spc="0" normalizeH="0" baseline="0" noProof="0" dirty="0" err="1">
                <a:ln>
                  <a:noFill/>
                </a:ln>
                <a:solidFill>
                  <a:prstClr val="black"/>
                </a:solidFill>
                <a:effectLst/>
                <a:uLnTx/>
                <a:uFillTx/>
                <a:ea typeface="+mn-ea"/>
                <a:cs typeface="+mn-cs"/>
              </a:rPr>
              <a:t>Cardiol</a:t>
            </a:r>
            <a:r>
              <a:rPr kumimoji="0" lang="en-US" sz="1400" b="0" i="1" u="none" strike="noStrike" kern="1200" cap="none" spc="0" normalizeH="0" baseline="0" noProof="0" dirty="0">
                <a:ln>
                  <a:noFill/>
                </a:ln>
                <a:solidFill>
                  <a:prstClr val="black"/>
                </a:solidFill>
                <a:effectLst/>
                <a:uLnTx/>
                <a:uFillTx/>
                <a:ea typeface="+mn-ea"/>
                <a:cs typeface="+mn-cs"/>
              </a:rPr>
              <a:t>. </a:t>
            </a:r>
            <a:r>
              <a:rPr kumimoji="0" lang="en-US" sz="1400" b="0" i="0" u="none" strike="noStrike" kern="1200" cap="none" spc="0" normalizeH="0" baseline="0" noProof="0" dirty="0">
                <a:ln>
                  <a:noFill/>
                </a:ln>
                <a:solidFill>
                  <a:prstClr val="black"/>
                </a:solidFill>
                <a:effectLst/>
                <a:uLnTx/>
                <a:uFillTx/>
                <a:ea typeface="+mn-ea"/>
                <a:cs typeface="+mn-cs"/>
              </a:rPr>
              <a:t>2022 Oct, 80 (14) 1366–1418</a:t>
            </a:r>
            <a:r>
              <a:rPr lang="en-US" sz="1400" dirty="0"/>
              <a:t>)</a:t>
            </a:r>
          </a:p>
        </p:txBody>
      </p:sp>
    </p:spTree>
    <p:extLst>
      <p:ext uri="{BB962C8B-B14F-4D97-AF65-F5344CB8AC3E}">
        <p14:creationId xmlns:p14="http://schemas.microsoft.com/office/powerpoint/2010/main" val="109785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5BEF-ECEB-1925-766E-B4D01D48BD15}"/>
              </a:ext>
            </a:extLst>
          </p:cNvPr>
          <p:cNvSpPr>
            <a:spLocks noGrp="1"/>
          </p:cNvSpPr>
          <p:nvPr>
            <p:ph type="title"/>
          </p:nvPr>
        </p:nvSpPr>
        <p:spPr>
          <a:xfrm>
            <a:off x="0" y="0"/>
            <a:ext cx="12191999" cy="1325563"/>
          </a:xfrm>
        </p:spPr>
        <p:txBody>
          <a:bodyPr>
            <a:normAutofit/>
          </a:bodyPr>
          <a:lstStyle/>
          <a:p>
            <a:pPr algn="ctr"/>
            <a:r>
              <a:rPr lang="en-US" sz="3600" b="1" dirty="0"/>
              <a:t>Hypertension Goal and Non-pharmacological Treatment </a:t>
            </a:r>
          </a:p>
        </p:txBody>
      </p:sp>
      <p:sp>
        <p:nvSpPr>
          <p:cNvPr id="3" name="Content Placeholder 2">
            <a:extLst>
              <a:ext uri="{FF2B5EF4-FFF2-40B4-BE49-F238E27FC236}">
                <a16:creationId xmlns:a16="http://schemas.microsoft.com/office/drawing/2014/main" id="{4364C810-E184-EEA0-C3BB-A0AA3CFC3126}"/>
              </a:ext>
            </a:extLst>
          </p:cNvPr>
          <p:cNvSpPr>
            <a:spLocks noGrp="1"/>
          </p:cNvSpPr>
          <p:nvPr>
            <p:ph idx="1"/>
          </p:nvPr>
        </p:nvSpPr>
        <p:spPr>
          <a:xfrm>
            <a:off x="739345" y="1463160"/>
            <a:ext cx="10515600" cy="4882222"/>
          </a:xfrm>
        </p:spPr>
        <p:txBody>
          <a:bodyPr>
            <a:normAutofit fontScale="92500" lnSpcReduction="10000"/>
          </a:bodyPr>
          <a:lstStyle/>
          <a:p>
            <a:r>
              <a:rPr lang="en-US" dirty="0"/>
              <a:t>Blood pressure goal &lt; 130/80 with or without comorbidities </a:t>
            </a:r>
          </a:p>
          <a:p>
            <a:r>
              <a:rPr lang="en-US" dirty="0"/>
              <a:t>Non-pharmacological therapy for </a:t>
            </a:r>
            <a:r>
              <a:rPr lang="en-US" b="0" i="0" dirty="0">
                <a:solidFill>
                  <a:srgbClr val="222222"/>
                </a:solidFill>
                <a:effectLst/>
              </a:rPr>
              <a:t>elevated BP (120-129/&lt;80) and </a:t>
            </a:r>
            <a:r>
              <a:rPr lang="en-US" dirty="0"/>
              <a:t>stage I hypertension (BP 130-139/80-89 mm hg) (Class I) </a:t>
            </a:r>
          </a:p>
          <a:p>
            <a:pPr lvl="1"/>
            <a:r>
              <a:rPr lang="en-US" sz="1800" dirty="0"/>
              <a:t>Weight loss who are overweight or obese</a:t>
            </a:r>
          </a:p>
          <a:p>
            <a:pPr lvl="1"/>
            <a:r>
              <a:rPr lang="en-US" sz="1800" b="0" i="0" u="none" strike="noStrike" kern="1200" dirty="0">
                <a:effectLst/>
                <a:ea typeface="Times New Roman" panose="02020603050405020304" pitchFamily="18" charset="0"/>
              </a:rPr>
              <a:t>A heart-healthy diet, </a:t>
            </a:r>
            <a:r>
              <a:rPr lang="en-US" sz="1800" b="0" i="0" u="none" strike="noStrike" kern="1200" dirty="0">
                <a:solidFill>
                  <a:srgbClr val="000000"/>
                </a:solidFill>
                <a:effectLst/>
                <a:ea typeface="Times New Roman" panose="02020603050405020304" pitchFamily="18" charset="0"/>
              </a:rPr>
              <a:t>such as the DASH (Dietary Approaches to Stop Hypertension) diet</a:t>
            </a:r>
          </a:p>
          <a:p>
            <a:pPr lvl="1"/>
            <a:r>
              <a:rPr lang="en-US" sz="1800" dirty="0">
                <a:effectLst/>
                <a:ea typeface="Times New Roman"/>
              </a:rPr>
              <a:t>Sodium reduction</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kumimoji="0" lang="en-US" sz="1600" b="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Optimal goal is &lt;1500 mg/day </a:t>
            </a:r>
            <a:endParaRPr lang="en-US" sz="1800" dirty="0">
              <a:effectLst/>
              <a:ea typeface="Times New Roman"/>
            </a:endParaRPr>
          </a:p>
          <a:p>
            <a:pPr lvl="1"/>
            <a:r>
              <a:rPr kumimoji="0" lang="en-US" sz="1800" b="0" i="0" u="none" strike="noStrike" kern="1200" cap="none" spc="0" normalizeH="0" baseline="0" noProof="0" dirty="0">
                <a:ln>
                  <a:noFill/>
                </a:ln>
                <a:effectLst/>
                <a:uLnTx/>
                <a:uFillTx/>
                <a:ea typeface="Times New Roman"/>
                <a:cs typeface="+mn-cs"/>
              </a:rPr>
              <a:t>Potassium supplementation</a:t>
            </a:r>
          </a:p>
          <a:p>
            <a:pPr lvl="1"/>
            <a:r>
              <a:rPr lang="en-US" sz="1800" b="0" dirty="0">
                <a:effectLst/>
                <a:ea typeface="Times New Roman"/>
              </a:rPr>
              <a:t>Increased physical activity</a:t>
            </a:r>
          </a:p>
          <a:p>
            <a:pPr lvl="1"/>
            <a:r>
              <a:rPr lang="en-US" sz="1800" dirty="0">
                <a:solidFill>
                  <a:srgbClr val="000000"/>
                </a:solidFill>
                <a:ea typeface="Times New Roman"/>
              </a:rPr>
              <a:t>D</a:t>
            </a:r>
            <a:r>
              <a:rPr kumimoji="0" lang="en-US" sz="1800" b="0" i="0" u="none" strike="noStrike" kern="1200" cap="none" spc="0" normalizeH="0" baseline="0" noProof="0" dirty="0">
                <a:ln>
                  <a:noFill/>
                </a:ln>
                <a:solidFill>
                  <a:srgbClr val="000000"/>
                </a:solidFill>
                <a:effectLst/>
                <a:uLnTx/>
                <a:uFillTx/>
                <a:ea typeface="Times New Roman"/>
                <a:cs typeface="+mn-cs"/>
              </a:rPr>
              <a:t>rink no more than 2 and 1 standard drinks per day for men and women respectively</a:t>
            </a:r>
            <a:endParaRPr lang="en-US" sz="1800" dirty="0"/>
          </a:p>
          <a:p>
            <a:pPr marL="230188" lvl="1" indent="-230188"/>
            <a:r>
              <a:rPr lang="en-US" dirty="0"/>
              <a:t>Non-Pharmacological and Pharmacologic Rx (class I) </a:t>
            </a:r>
          </a:p>
          <a:p>
            <a:pPr marL="687388" lvl="2" indent="-230188"/>
            <a:r>
              <a:rPr lang="en-US" dirty="0"/>
              <a:t>Stage I hypertension and clinical atherosclerotic cardiovascular disease (ASCVD) or 10 yr ASCVD risk &gt; 10 %</a:t>
            </a:r>
          </a:p>
          <a:p>
            <a:pPr marL="687388" lvl="2" indent="-230188"/>
            <a:r>
              <a:rPr lang="en-US" dirty="0"/>
              <a:t>Stage II hypertension BP &gt; 140/90 </a:t>
            </a:r>
          </a:p>
          <a:p>
            <a:pPr marL="687388" lvl="2" indent="-230188"/>
            <a:endParaRPr lang="en-US" dirty="0"/>
          </a:p>
          <a:p>
            <a:pPr marL="0" lvl="2" indent="0">
              <a:buNone/>
            </a:pPr>
            <a:r>
              <a:rPr lang="en-US" sz="1300" dirty="0"/>
              <a:t>				P.K. Whelton et al. 2017 ACC/AHA hypertension guidelines </a:t>
            </a:r>
          </a:p>
        </p:txBody>
      </p:sp>
    </p:spTree>
    <p:extLst>
      <p:ext uri="{BB962C8B-B14F-4D97-AF65-F5344CB8AC3E}">
        <p14:creationId xmlns:p14="http://schemas.microsoft.com/office/powerpoint/2010/main" val="1297471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31AE4-7F39-4B19-A366-2E55A597598C}"/>
              </a:ext>
            </a:extLst>
          </p:cNvPr>
          <p:cNvSpPr>
            <a:spLocks noGrp="1"/>
          </p:cNvSpPr>
          <p:nvPr>
            <p:ph type="title"/>
          </p:nvPr>
        </p:nvSpPr>
        <p:spPr/>
        <p:txBody>
          <a:bodyPr/>
          <a:lstStyle/>
          <a:p>
            <a:pPr algn="ctr"/>
            <a:r>
              <a:rPr lang="en-US" b="1" dirty="0"/>
              <a:t>Diabetes</a:t>
            </a:r>
          </a:p>
        </p:txBody>
      </p:sp>
      <p:sp>
        <p:nvSpPr>
          <p:cNvPr id="3" name="Content Placeholder 2">
            <a:extLst>
              <a:ext uri="{FF2B5EF4-FFF2-40B4-BE49-F238E27FC236}">
                <a16:creationId xmlns:a16="http://schemas.microsoft.com/office/drawing/2014/main" id="{EF2FBD35-A664-2AD5-3554-59530C664058}"/>
              </a:ext>
            </a:extLst>
          </p:cNvPr>
          <p:cNvSpPr>
            <a:spLocks noGrp="1"/>
          </p:cNvSpPr>
          <p:nvPr>
            <p:ph idx="1"/>
          </p:nvPr>
        </p:nvSpPr>
        <p:spPr>
          <a:xfrm>
            <a:off x="838200" y="1421257"/>
            <a:ext cx="10515600" cy="4351338"/>
          </a:xfrm>
        </p:spPr>
        <p:txBody>
          <a:bodyPr>
            <a:normAutofit/>
          </a:bodyPr>
          <a:lstStyle/>
          <a:p>
            <a:r>
              <a:rPr lang="en-US" dirty="0"/>
              <a:t>Fasting blood glucose &gt;= 126 mg/dl (7.0 mmol/L) or A1C &gt;6.5% is diagnostic for diabetes </a:t>
            </a:r>
          </a:p>
          <a:p>
            <a:r>
              <a:rPr lang="en-US" dirty="0"/>
              <a:t>A1C goal for adults is &lt;7% (53 mmol/mol) without significant hypoglycemia.</a:t>
            </a:r>
          </a:p>
          <a:p>
            <a:r>
              <a:rPr lang="en-US" sz="2800" dirty="0"/>
              <a:t>Patients with diabetes and established ASCVD,  target an LDL cholesterol reduction of 50% from baseline and an LDL cholesterol goal of &lt;55 mg/dL. </a:t>
            </a:r>
            <a:endParaRPr lang="en-US" dirty="0"/>
          </a:p>
          <a:p>
            <a:r>
              <a:rPr lang="en-US" dirty="0"/>
              <a:t>Patients with diabetes should be on moderate to high intensity statin therapy.</a:t>
            </a:r>
          </a:p>
          <a:p>
            <a:endParaRPr lang="en-US" dirty="0"/>
          </a:p>
        </p:txBody>
      </p:sp>
      <p:sp>
        <p:nvSpPr>
          <p:cNvPr id="4" name="TextBox 3">
            <a:extLst>
              <a:ext uri="{FF2B5EF4-FFF2-40B4-BE49-F238E27FC236}">
                <a16:creationId xmlns:a16="http://schemas.microsoft.com/office/drawing/2014/main" id="{52DFC6C0-B277-DDDD-6B96-9CAD3EDE6A4D}"/>
              </a:ext>
            </a:extLst>
          </p:cNvPr>
          <p:cNvSpPr txBox="1"/>
          <p:nvPr/>
        </p:nvSpPr>
        <p:spPr>
          <a:xfrm>
            <a:off x="1198418" y="5879644"/>
            <a:ext cx="7838749" cy="276999"/>
          </a:xfrm>
          <a:prstGeom prst="rect">
            <a:avLst/>
          </a:prstGeom>
          <a:noFill/>
        </p:spPr>
        <p:txBody>
          <a:bodyPr wrap="none" rtlCol="0">
            <a:spAutoFit/>
          </a:bodyPr>
          <a:lstStyle/>
          <a:p>
            <a:pPr marL="0" indent="0">
              <a:lnSpc>
                <a:spcPct val="100000"/>
              </a:lnSpc>
              <a:buNone/>
            </a:pPr>
            <a:r>
              <a:rPr lang="en-US" sz="1200" dirty="0"/>
              <a:t>		Elsayed NA et al, standards of care  in diabetes 2023, Diabetes Care 2023;46(Suppl. 1):S5–S9 </a:t>
            </a:r>
          </a:p>
        </p:txBody>
      </p:sp>
    </p:spTree>
    <p:extLst>
      <p:ext uri="{BB962C8B-B14F-4D97-AF65-F5344CB8AC3E}">
        <p14:creationId xmlns:p14="http://schemas.microsoft.com/office/powerpoint/2010/main" val="226309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354C0E-F53B-D811-A239-9A2B46E78BBA}"/>
              </a:ext>
            </a:extLst>
          </p:cNvPr>
          <p:cNvSpPr>
            <a:spLocks noGrp="1"/>
          </p:cNvSpPr>
          <p:nvPr>
            <p:ph type="title"/>
          </p:nvPr>
        </p:nvSpPr>
        <p:spPr>
          <a:xfrm>
            <a:off x="838200" y="126229"/>
            <a:ext cx="10515600" cy="888756"/>
          </a:xfrm>
        </p:spPr>
        <p:txBody>
          <a:bodyPr/>
          <a:lstStyle/>
          <a:p>
            <a:pPr algn="ctr"/>
            <a:r>
              <a:rPr lang="en-US" sz="4400" b="1" dirty="0"/>
              <a:t>Smoking Cessation</a:t>
            </a:r>
            <a:endParaRPr lang="en-GB" sz="4400" b="1" dirty="0"/>
          </a:p>
        </p:txBody>
      </p:sp>
      <p:sp>
        <p:nvSpPr>
          <p:cNvPr id="5" name="Content Placeholder 4">
            <a:extLst>
              <a:ext uri="{FF2B5EF4-FFF2-40B4-BE49-F238E27FC236}">
                <a16:creationId xmlns:a16="http://schemas.microsoft.com/office/drawing/2014/main" id="{7FD56593-3755-1DE2-FA71-5DB1DD5F58A1}"/>
              </a:ext>
            </a:extLst>
          </p:cNvPr>
          <p:cNvSpPr>
            <a:spLocks noGrp="1"/>
          </p:cNvSpPr>
          <p:nvPr>
            <p:ph idx="1"/>
          </p:nvPr>
        </p:nvSpPr>
        <p:spPr>
          <a:xfrm>
            <a:off x="496389" y="1133027"/>
            <a:ext cx="11061239" cy="4344105"/>
          </a:xfrm>
        </p:spPr>
        <p:txBody>
          <a:bodyPr>
            <a:noAutofit/>
          </a:bodyPr>
          <a:lstStyle/>
          <a:p>
            <a:r>
              <a:rPr lang="en-US" sz="2200" dirty="0"/>
              <a:t>Tobacco kills up to half of its users.</a:t>
            </a:r>
          </a:p>
          <a:p>
            <a:r>
              <a:rPr lang="en-US" sz="2200" dirty="0"/>
              <a:t>All forms of tobacco are harmful, there is no safe method or level of exposure.</a:t>
            </a:r>
          </a:p>
          <a:p>
            <a:r>
              <a:rPr lang="en-US" sz="2200" dirty="0"/>
              <a:t>E-cigarettes (ENDS) are harmful, most contain highly addictive nicotine.</a:t>
            </a:r>
          </a:p>
          <a:p>
            <a:r>
              <a:rPr lang="en-US" sz="2200" dirty="0"/>
              <a:t>There is increasing use of water pipe (Hookah) smoking and adverse cardiovascular effects.</a:t>
            </a:r>
          </a:p>
          <a:p>
            <a:r>
              <a:rPr lang="en-US" sz="2200" dirty="0"/>
              <a:t>ENDS are mostly produced by the tobacco industry aiming at more nicotine addicts specially among younger users who may perceive it wrongly as less dangerous than conventional cigarettes.</a:t>
            </a:r>
          </a:p>
          <a:p>
            <a:r>
              <a:rPr lang="en-US" sz="2200" dirty="0"/>
              <a:t>Secondhand smoke inhalation is harmful and 100% smoke free environments are the only proven way to protect health.</a:t>
            </a:r>
          </a:p>
          <a:p>
            <a:r>
              <a:rPr lang="en-US" sz="2200" dirty="0"/>
              <a:t>Patients should receive dedicated smoking cessation counseling services and treatment when indicated both inpatient and outpatient settings.</a:t>
            </a:r>
          </a:p>
          <a:p>
            <a:endParaRPr lang="en-GB" sz="2200" dirty="0"/>
          </a:p>
        </p:txBody>
      </p:sp>
      <p:sp>
        <p:nvSpPr>
          <p:cNvPr id="2" name="TextBox 1">
            <a:extLst>
              <a:ext uri="{FF2B5EF4-FFF2-40B4-BE49-F238E27FC236}">
                <a16:creationId xmlns:a16="http://schemas.microsoft.com/office/drawing/2014/main" id="{069F2A22-2D5A-8201-8EDD-EFDC56881DAD}"/>
              </a:ext>
            </a:extLst>
          </p:cNvPr>
          <p:cNvSpPr txBox="1"/>
          <p:nvPr/>
        </p:nvSpPr>
        <p:spPr>
          <a:xfrm>
            <a:off x="2875020" y="5603011"/>
            <a:ext cx="9679253" cy="523220"/>
          </a:xfrm>
          <a:prstGeom prst="rect">
            <a:avLst/>
          </a:prstGeom>
          <a:noFill/>
        </p:spPr>
        <p:txBody>
          <a:bodyPr wrap="none" rtlCol="0">
            <a:spAutoFit/>
          </a:bodyPr>
          <a:lstStyle/>
          <a:p>
            <a:r>
              <a:rPr lang="en-US" sz="1400" dirty="0"/>
              <a:t>WHO: </a:t>
            </a:r>
            <a:r>
              <a:rPr lang="en-US" sz="1400" dirty="0">
                <a:hlinkClick r:id="rId2"/>
              </a:rPr>
              <a:t>https://www.who.int/news-room/fact-sheets/detail/tobacco</a:t>
            </a:r>
            <a:endParaRPr lang="en-US" sz="1400" dirty="0"/>
          </a:p>
          <a:p>
            <a:r>
              <a:rPr lang="en-US" sz="1400" dirty="0"/>
              <a:t>AHA: </a:t>
            </a:r>
            <a:r>
              <a:rPr lang="en-US" sz="1400" dirty="0">
                <a:hlinkClick r:id="rId3"/>
              </a:rPr>
              <a:t>https://professional.heart.org/en/science-news/water-pipe-hookah-smoking-and-cardiovascular-disease-risk/Commentary</a:t>
            </a:r>
            <a:r>
              <a:rPr lang="en-US" sz="1400" dirty="0"/>
              <a:t> </a:t>
            </a:r>
          </a:p>
        </p:txBody>
      </p:sp>
    </p:spTree>
    <p:extLst>
      <p:ext uri="{BB962C8B-B14F-4D97-AF65-F5344CB8AC3E}">
        <p14:creationId xmlns:p14="http://schemas.microsoft.com/office/powerpoint/2010/main" val="3997149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5B06B210274942967B73F88210ED05" ma:contentTypeVersion="18" ma:contentTypeDescription="Create a new document." ma:contentTypeScope="" ma:versionID="99eab9fa9b47246003d85dac7ab66ab5">
  <xsd:schema xmlns:xsd="http://www.w3.org/2001/XMLSchema" xmlns:xs="http://www.w3.org/2001/XMLSchema" xmlns:p="http://schemas.microsoft.com/office/2006/metadata/properties" xmlns:ns2="69a08617-8f5f-4234-a268-e0d4d9400d82" xmlns:ns3="f9c23a12-a21f-4777-b415-86ed6bd6e346" targetNamespace="http://schemas.microsoft.com/office/2006/metadata/properties" ma:root="true" ma:fieldsID="e4eaa431178ec10c5aaddf6757c3f302" ns2:_="" ns3:_="">
    <xsd:import namespace="69a08617-8f5f-4234-a268-e0d4d9400d82"/>
    <xsd:import namespace="f9c23a12-a21f-4777-b415-86ed6bd6e34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Location" minOccurs="0"/>
                <xsd:element ref="ns2:MediaServiceDateTaken" minOccurs="0"/>
                <xsd:element ref="ns3:SharedWithUsers" minOccurs="0"/>
                <xsd:element ref="ns3:SharedWithDetails" minOccurs="0"/>
                <xsd:element ref="ns2:MediaServiceOCR"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a08617-8f5f-4234-a268-e0d4d9400d8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Location" ma:index="11" nillable="true" ma:displayName="MediaServiceLocation" ma:description="" ma:internalName="MediaServiceLocation" ma:readOnly="true">
      <xsd:simpleType>
        <xsd:restriction base="dms:Text"/>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86774d1-9a99-4abc-a9c4-f397d3eff48d"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c23a12-a21f-4777-b415-86ed6bd6e34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92fd1d1-79bf-4227-8952-a5d3719c9657}" ma:internalName="TaxCatchAll" ma:showField="CatchAllData" ma:web="f9c23a12-a21f-4777-b415-86ed6bd6e3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9c23a12-a21f-4777-b415-86ed6bd6e346">
      <UserInfo>
        <DisplayName>xStephanie Colbert</DisplayName>
        <AccountId>73</AccountId>
        <AccountType/>
      </UserInfo>
      <UserInfo>
        <DisplayName>SharingLinks.3ea41b0d-2919-45c9-b429-3ad00bbaa0cb.OrganizationView.002db3d8-d120-4ec2-8878-e059e6a5255e</DisplayName>
        <AccountId>94</AccountId>
        <AccountType/>
      </UserInfo>
      <UserInfo>
        <DisplayName>Rebecca Burwell</DisplayName>
        <AccountId>146</AccountId>
        <AccountType/>
      </UserInfo>
      <UserInfo>
        <DisplayName>Eric Grammer</DisplayName>
        <AccountId>17</AccountId>
        <AccountType/>
      </UserInfo>
      <UserInfo>
        <DisplayName>SharingLinks.360b00f9-75f1-41ec-b50f-8dbb477c8648.OrganizationView.fbef560e-a4fb-46da-89b7-0291a4d40a8d</DisplayName>
        <AccountId>93</AccountId>
        <AccountType/>
      </UserInfo>
      <UserInfo>
        <DisplayName>Chelsea Armah</DisplayName>
        <AccountId>148</AccountId>
        <AccountType/>
      </UserInfo>
      <UserInfo>
        <DisplayName>Robert C. Bartel, MSc, CAE, FACEHP</DisplayName>
        <AccountId>15</AccountId>
        <AccountType/>
      </UserInfo>
    </SharedWithUsers>
    <lcf76f155ced4ddcb4097134ff3c332f xmlns="69a08617-8f5f-4234-a268-e0d4d9400d82">
      <Terms xmlns="http://schemas.microsoft.com/office/infopath/2007/PartnerControls"/>
    </lcf76f155ced4ddcb4097134ff3c332f>
    <TaxCatchAll xmlns="f9c23a12-a21f-4777-b415-86ed6bd6e346" xsi:nil="true"/>
  </documentManagement>
</p:properties>
</file>

<file path=customXml/itemProps1.xml><?xml version="1.0" encoding="utf-8"?>
<ds:datastoreItem xmlns:ds="http://schemas.openxmlformats.org/officeDocument/2006/customXml" ds:itemID="{58D03BBA-C6FD-41F1-975B-FA22AC8A8CAD}"/>
</file>

<file path=customXml/itemProps2.xml><?xml version="1.0" encoding="utf-8"?>
<ds:datastoreItem xmlns:ds="http://schemas.openxmlformats.org/officeDocument/2006/customXml" ds:itemID="{5C904823-B26F-41C4-9E89-7983A06261FE}">
  <ds:schemaRefs>
    <ds:schemaRef ds:uri="http://schemas.microsoft.com/sharepoint/v3/contenttype/forms"/>
  </ds:schemaRefs>
</ds:datastoreItem>
</file>

<file path=customXml/itemProps3.xml><?xml version="1.0" encoding="utf-8"?>
<ds:datastoreItem xmlns:ds="http://schemas.openxmlformats.org/officeDocument/2006/customXml" ds:itemID="{A9725754-3132-4F1C-AC0A-856C6F79D983}">
  <ds:schemaRefs>
    <ds:schemaRef ds:uri="http://schemas.microsoft.com/office/2006/metadata/properties"/>
    <ds:schemaRef ds:uri="f9c23a12-a21f-4777-b415-86ed6bd6e346"/>
    <ds:schemaRef ds:uri="http://schemas.microsoft.com/office/infopath/2007/PartnerControls"/>
    <ds:schemaRef ds:uri="69a08617-8f5f-4234-a268-e0d4d9400d82"/>
    <ds:schemaRef ds:uri="http://purl.org/dc/dcmitype/"/>
    <ds:schemaRef ds:uri="http://schemas.microsoft.com/office/2006/documentManagement/types"/>
    <ds:schemaRef ds:uri="http://purl.org/dc/elements/1.1/"/>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13628</TotalTime>
  <Words>1927</Words>
  <Application>Microsoft Office PowerPoint</Application>
  <PresentationFormat>Widescreen</PresentationFormat>
  <Paragraphs>175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Corbel</vt:lpstr>
      <vt:lpstr>Guardian TextSans Web</vt:lpstr>
      <vt:lpstr>Office Theme</vt:lpstr>
      <vt:lpstr>Achieving Better Long-term PCI Outcomes: secondary prevention for your patients</vt:lpstr>
      <vt:lpstr>Achieving Better Long-term PCI Outcomes: secondary prevention for your patients</vt:lpstr>
      <vt:lpstr>Your Interventional Cardiology Patients</vt:lpstr>
      <vt:lpstr>Gaps in Care </vt:lpstr>
      <vt:lpstr>9 Modifiable Risk Factors of Cardiovascular Diseases</vt:lpstr>
      <vt:lpstr>Dyslipidemia/hypercholesterolemia</vt:lpstr>
      <vt:lpstr>Hypertension Goal and Non-pharmacological Treatment </vt:lpstr>
      <vt:lpstr>Diabetes</vt:lpstr>
      <vt:lpstr>Smoking Cessation</vt:lpstr>
      <vt:lpstr>Overweight and Obesity</vt:lpstr>
      <vt:lpstr>Heart Healthy Living is all about  Prevention</vt:lpstr>
      <vt:lpstr>Avoiding Added Sugar </vt:lpstr>
      <vt:lpstr>Physical Inactivity</vt:lpstr>
      <vt:lpstr>                    Healthy Sleep</vt:lpstr>
      <vt:lpstr>Stress</vt:lpstr>
      <vt:lpstr>Post Cardiovascular Events </vt:lpstr>
      <vt:lpstr>Cardiac rehabilitation (CR)</vt:lpstr>
      <vt:lpstr>Exercise Counseling </vt:lpstr>
      <vt:lpstr>Stress Management</vt:lpstr>
      <vt:lpstr>Next Steps</vt:lpstr>
      <vt:lpstr>Clinician-Patient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Kaysha Johnston</dc:creator>
  <cp:lastModifiedBy>Scott Firestone</cp:lastModifiedBy>
  <cp:revision>77</cp:revision>
  <dcterms:created xsi:type="dcterms:W3CDTF">2019-03-26T15:12:40Z</dcterms:created>
  <dcterms:modified xsi:type="dcterms:W3CDTF">2023-11-28T15:13:38Z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0x010100485B06B210274942967B73F88210ED05</vt:lpwstr>
  </property>
  <property fmtid="{D5CDD505-2E9C-101B-9397-08002B2CF9AE}" pid="3" name="MediaServiceImageTags">
    <vt:lpwstr/>
  </property>
  <property fmtid="{D5CDD505-2E9C-101B-9397-08002B2CF9AE}" pid="4" name="MSIP_Label_65e75503-0edf-4274-9f8b-1f267fd68475_Enabled">
    <vt:lpwstr>true</vt:lpwstr>
  </property>
  <property fmtid="{D5CDD505-2E9C-101B-9397-08002B2CF9AE}" pid="5" name="MSIP_Label_65e75503-0edf-4274-9f8b-1f267fd68475_SetDate">
    <vt:lpwstr>2023-04-17T16:13:29Z</vt:lpwstr>
  </property>
  <property fmtid="{D5CDD505-2E9C-101B-9397-08002B2CF9AE}" pid="6" name="MSIP_Label_65e75503-0edf-4274-9f8b-1f267fd68475_Method">
    <vt:lpwstr>Privileged</vt:lpwstr>
  </property>
  <property fmtid="{D5CDD505-2E9C-101B-9397-08002B2CF9AE}" pid="7" name="MSIP_Label_65e75503-0edf-4274-9f8b-1f267fd68475_Name">
    <vt:lpwstr>Non-Amgen (no marking)</vt:lpwstr>
  </property>
  <property fmtid="{D5CDD505-2E9C-101B-9397-08002B2CF9AE}" pid="8" name="MSIP_Label_65e75503-0edf-4274-9f8b-1f267fd68475_SiteId">
    <vt:lpwstr>4b4266a6-1368-41af-ad5a-59eb634f7ad8</vt:lpwstr>
  </property>
  <property fmtid="{D5CDD505-2E9C-101B-9397-08002B2CF9AE}" pid="9" name="MSIP_Label_65e75503-0edf-4274-9f8b-1f267fd68475_ActionId">
    <vt:lpwstr>e866cdef-018f-45ae-a429-b6601357b3a9</vt:lpwstr>
  </property>
  <property fmtid="{D5CDD505-2E9C-101B-9397-08002B2CF9AE}" pid="10" name="MSIP_Label_65e75503-0edf-4274-9f8b-1f267fd68475_ContentBits">
    <vt:lpwstr>0</vt:lpwstr>
  </property>
</Properties>
</file>