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778" r:id="rId5"/>
    <p:sldId id="819" r:id="rId6"/>
    <p:sldId id="780" r:id="rId7"/>
    <p:sldId id="817" r:id="rId8"/>
    <p:sldId id="816" r:id="rId9"/>
    <p:sldId id="815" r:id="rId10"/>
    <p:sldId id="814" r:id="rId11"/>
    <p:sldId id="794" r:id="rId12"/>
    <p:sldId id="813" r:id="rId13"/>
    <p:sldId id="812" r:id="rId14"/>
    <p:sldId id="811" r:id="rId15"/>
    <p:sldId id="808" r:id="rId16"/>
    <p:sldId id="807" r:id="rId17"/>
    <p:sldId id="804" r:id="rId18"/>
    <p:sldId id="783" r:id="rId19"/>
    <p:sldId id="803" r:id="rId20"/>
    <p:sldId id="802" r:id="rId21"/>
    <p:sldId id="801" r:id="rId22"/>
    <p:sldId id="800" r:id="rId23"/>
    <p:sldId id="788" r:id="rId24"/>
    <p:sldId id="805" r:id="rId25"/>
    <p:sldId id="820" r:id="rId26"/>
    <p:sldId id="791" r:id="rId27"/>
    <p:sldId id="790" r:id="rId28"/>
    <p:sldId id="789" r:id="rId29"/>
    <p:sldId id="793" r:id="rId30"/>
    <p:sldId id="792" r:id="rId31"/>
    <p:sldId id="7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50630B-D942-7B2F-246A-76038DE028E8}" name="Paul, Timir K" initials="PTK" userId="S::timir.paul@ascension.org::0a7ec231-3fb0-4b33-912d-fb9b217cd1de" providerId="AD"/>
  <p188:author id="{4AB27612-C3A1-0435-57D3-A3E8B26FDD4E}" name="Kalich, Bethany" initials="BK" userId="S::bkalich@amgen.com::60c1bdee-bf55-4673-ac83-cd3475656990" providerId="AD"/>
  <p188:author id="{715D7833-523B-3A18-45FA-41D94934AAD5}" name="Wojcik, Cezary" initials="WC" userId="S::cwojcik@amgen.com::8f493a41-4979-46ce-9e8c-a0763292eade" providerId="AD"/>
  <p188:author id="{52954D3C-82C9-2784-C9B6-75AAE2A5EA87}" name="Scott Firestone" initials="SF" userId="S::SFirestone@scai.org::82dbf8db-390d-487a-b720-9db3db6728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C838F-36D2-426E-95A1-8684DEA8F82F}" v="1" dt="2024-08-08T20:45:24.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29" autoAdjust="0"/>
  </p:normalViewPr>
  <p:slideViewPr>
    <p:cSldViewPr snapToGrid="0">
      <p:cViewPr varScale="1">
        <p:scale>
          <a:sx n="70" d="100"/>
          <a:sy n="70" d="100"/>
        </p:scale>
        <p:origin x="504" y="38"/>
      </p:cViewPr>
      <p:guideLst/>
    </p:cSldViewPr>
  </p:slideViewPr>
  <p:notesTextViewPr>
    <p:cViewPr>
      <p:scale>
        <a:sx n="1" d="1"/>
        <a:sy n="1" d="1"/>
      </p:scale>
      <p:origin x="0" y="0"/>
    </p:cViewPr>
  </p:notesTextViewPr>
  <p:sorterViewPr>
    <p:cViewPr>
      <p:scale>
        <a:sx n="100" d="100"/>
        <a:sy n="100" d="100"/>
      </p:scale>
      <p:origin x="0" y="-34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1BD81-D322-47FF-BDAE-F69602B11A03}" type="datetimeFigureOut">
              <a:rPr lang="en-US" smtClean="0"/>
              <a:t>9/3/2024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348D4-86F9-40A6-AF57-0EFEB8A78A9F}" type="slidenum">
              <a:rPr lang="en-US" smtClean="0"/>
              <a:t>‹#›</a:t>
            </a:fld>
            <a:endParaRPr lang="en-US" dirty="0"/>
          </a:p>
        </p:txBody>
      </p:sp>
    </p:spTree>
    <p:extLst>
      <p:ext uri="{BB962C8B-B14F-4D97-AF65-F5344CB8AC3E}">
        <p14:creationId xmlns:p14="http://schemas.microsoft.com/office/powerpoint/2010/main" val="34413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x.doi.org/10.1016/S0140-6736(16)31357-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348D4-86F9-40A6-AF57-0EFEB8A78A9F}" type="slidenum">
              <a:rPr lang="en-US" smtClean="0"/>
              <a:t>1</a:t>
            </a:fld>
            <a:endParaRPr lang="en-US" dirty="0"/>
          </a:p>
        </p:txBody>
      </p:sp>
    </p:spTree>
    <p:extLst>
      <p:ext uri="{BB962C8B-B14F-4D97-AF65-F5344CB8AC3E}">
        <p14:creationId xmlns:p14="http://schemas.microsoft.com/office/powerpoint/2010/main" val="281692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Grundy SM et al. AHA/ACC/AACVPR/AAPA/ABC/ACPM/ADA/AGS/APhA/ASPC/NLA/PCNA Guideline on the Management of Blood Cholesterol: A Report of the American College of Cardiology/American Heart Association Task Force on Clinical Practice Guidelines, </a:t>
            </a:r>
            <a:r>
              <a:rPr lang="en-US" i="1" dirty="0"/>
              <a:t>Circulation</a:t>
            </a:r>
            <a:r>
              <a:rPr lang="en-US" dirty="0"/>
              <a:t> 2018; 139 (25): e1082-e1143, DOI: (10.1161/CIR.0000000000000625) </a:t>
            </a:r>
          </a:p>
        </p:txBody>
      </p:sp>
      <p:sp>
        <p:nvSpPr>
          <p:cNvPr id="4" name="Slide Number Placeholder 3"/>
          <p:cNvSpPr>
            <a:spLocks noGrp="1"/>
          </p:cNvSpPr>
          <p:nvPr>
            <p:ph type="sldNum" sz="quarter" idx="5"/>
          </p:nvPr>
        </p:nvSpPr>
        <p:spPr/>
        <p:txBody>
          <a:bodyPr/>
          <a:lstStyle/>
          <a:p>
            <a:fld id="{8A5348D4-86F9-40A6-AF57-0EFEB8A78A9F}" type="slidenum">
              <a:rPr lang="en-US" smtClean="0"/>
              <a:t>11</a:t>
            </a:fld>
            <a:endParaRPr lang="en-US" dirty="0"/>
          </a:p>
        </p:txBody>
      </p:sp>
    </p:spTree>
    <p:extLst>
      <p:ext uri="{BB962C8B-B14F-4D97-AF65-F5344CB8AC3E}">
        <p14:creationId xmlns:p14="http://schemas.microsoft.com/office/powerpoint/2010/main" val="273222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13</a:t>
            </a:fld>
            <a:endParaRPr lang="en-US" dirty="0"/>
          </a:p>
        </p:txBody>
      </p:sp>
    </p:spTree>
    <p:extLst>
      <p:ext uri="{BB962C8B-B14F-4D97-AF65-F5344CB8AC3E}">
        <p14:creationId xmlns:p14="http://schemas.microsoft.com/office/powerpoint/2010/main" val="1225762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Phan et al. Vasc Health Risk Manag. 2012;8:415-27</a:t>
            </a:r>
          </a:p>
          <a:p>
            <a:pPr lvl="1"/>
            <a:r>
              <a:rPr lang="en-US" dirty="0"/>
              <a:t>Cannon et al. NEJM. 2015;372:2387-97. </a:t>
            </a:r>
            <a:endParaRPr lang="en-US" dirty="0">
              <a:cs typeface="Calibri"/>
            </a:endParaRPr>
          </a:p>
          <a:p>
            <a:pPr lvl="1"/>
            <a:r>
              <a:rPr lang="en-US" dirty="0"/>
              <a:t>Grundy et al. Circulation. 2019 Jun 18;139(25):e1046-e1081</a:t>
            </a:r>
          </a:p>
        </p:txBody>
      </p:sp>
      <p:sp>
        <p:nvSpPr>
          <p:cNvPr id="4" name="Slide Number Placeholder 3"/>
          <p:cNvSpPr>
            <a:spLocks noGrp="1"/>
          </p:cNvSpPr>
          <p:nvPr>
            <p:ph type="sldNum" sz="quarter" idx="5"/>
          </p:nvPr>
        </p:nvSpPr>
        <p:spPr/>
        <p:txBody>
          <a:bodyPr/>
          <a:lstStyle/>
          <a:p>
            <a:fld id="{8A5348D4-86F9-40A6-AF57-0EFEB8A78A9F}" type="slidenum">
              <a:rPr lang="en-US" smtClean="0"/>
              <a:t>14</a:t>
            </a:fld>
            <a:endParaRPr lang="en-US" dirty="0"/>
          </a:p>
        </p:txBody>
      </p:sp>
    </p:spTree>
    <p:extLst>
      <p:ext uri="{BB962C8B-B14F-4D97-AF65-F5344CB8AC3E}">
        <p14:creationId xmlns:p14="http://schemas.microsoft.com/office/powerpoint/2010/main" val="412500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15</a:t>
            </a:fld>
            <a:endParaRPr lang="en-US" dirty="0"/>
          </a:p>
        </p:txBody>
      </p:sp>
    </p:spTree>
    <p:extLst>
      <p:ext uri="{BB962C8B-B14F-4D97-AF65-F5344CB8AC3E}">
        <p14:creationId xmlns:p14="http://schemas.microsoft.com/office/powerpoint/2010/main" val="425635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16</a:t>
            </a:fld>
            <a:endParaRPr lang="en-US" dirty="0"/>
          </a:p>
        </p:txBody>
      </p:sp>
    </p:spTree>
    <p:extLst>
      <p:ext uri="{BB962C8B-B14F-4D97-AF65-F5344CB8AC3E}">
        <p14:creationId xmlns:p14="http://schemas.microsoft.com/office/powerpoint/2010/main" val="395605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17</a:t>
            </a:fld>
            <a:endParaRPr lang="en-US" dirty="0"/>
          </a:p>
        </p:txBody>
      </p:sp>
    </p:spTree>
    <p:extLst>
      <p:ext uri="{BB962C8B-B14F-4D97-AF65-F5344CB8AC3E}">
        <p14:creationId xmlns:p14="http://schemas.microsoft.com/office/powerpoint/2010/main" val="348532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067"/>
              </a:spcAft>
            </a:pPr>
            <a:r>
              <a:rPr lang="en-US" dirty="0"/>
              <a:t>Sabatine MS et al, N. Engl. J. Med. 376 (2017) 1713–1722.</a:t>
            </a:r>
          </a:p>
          <a:p>
            <a:pPr>
              <a:lnSpc>
                <a:spcPct val="107000"/>
              </a:lnSpc>
              <a:spcAft>
                <a:spcPts val="1067"/>
              </a:spcAft>
            </a:pPr>
            <a:r>
              <a:rPr lang="en-US" dirty="0"/>
              <a:t>Schwartz GG, N. Engl. J. Med. 379 (2018) 2097–2107.</a:t>
            </a:r>
          </a:p>
          <a:p>
            <a:pPr>
              <a:lnSpc>
                <a:spcPct val="107000"/>
              </a:lnSpc>
              <a:spcAft>
                <a:spcPts val="1067"/>
              </a:spcAft>
            </a:pPr>
            <a:r>
              <a:rPr lang="en-US" dirty="0"/>
              <a:t>Grundy SM, et al. 2018 Cholesterol Clinical Practice Guideline</a:t>
            </a:r>
          </a:p>
        </p:txBody>
      </p:sp>
      <p:sp>
        <p:nvSpPr>
          <p:cNvPr id="4" name="Slide Number Placeholder 3"/>
          <p:cNvSpPr>
            <a:spLocks noGrp="1"/>
          </p:cNvSpPr>
          <p:nvPr>
            <p:ph type="sldNum" sz="quarter" idx="5"/>
          </p:nvPr>
        </p:nvSpPr>
        <p:spPr/>
        <p:txBody>
          <a:bodyPr/>
          <a:lstStyle/>
          <a:p>
            <a:fld id="{8A5348D4-86F9-40A6-AF57-0EFEB8A78A9F}" type="slidenum">
              <a:rPr lang="en-US" smtClean="0"/>
              <a:t>18</a:t>
            </a:fld>
            <a:endParaRPr lang="en-US" dirty="0"/>
          </a:p>
        </p:txBody>
      </p:sp>
    </p:spTree>
    <p:extLst>
      <p:ext uri="{BB962C8B-B14F-4D97-AF65-F5344CB8AC3E}">
        <p14:creationId xmlns:p14="http://schemas.microsoft.com/office/powerpoint/2010/main" val="124344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goals of therapy for PAD are 2 folds; </a:t>
            </a:r>
            <a:r>
              <a:rPr lang="en-US" sz="1700" dirty="0"/>
              <a:t>Improve limb outcomes (increase pain free walking distance) </a:t>
            </a:r>
          </a:p>
          <a:p>
            <a:pPr lvl="1"/>
            <a:r>
              <a:rPr lang="en-US" sz="1700" dirty="0"/>
              <a:t>Reduce CV outcomes (decrease non-fatal MI, stroke and CV mortality) </a:t>
            </a:r>
            <a:endParaRPr lang="en-US" sz="1700" dirty="0">
              <a:cs typeface="Calibri"/>
            </a:endParaRPr>
          </a:p>
          <a:p>
            <a:pPr>
              <a:spcBef>
                <a:spcPts val="1000"/>
              </a:spcBef>
            </a:pPr>
            <a:r>
              <a:rPr lang="en-US" dirty="0"/>
              <a:t>Mach F et al. 2019 ESC/EAS Guidelines for the management of dyslipidaemias, Eur. Heart J. 41 (2020) 111–188.</a:t>
            </a:r>
            <a:endParaRPr lang="en-US" dirty="0">
              <a:cs typeface="Calibri"/>
            </a:endParaRPr>
          </a:p>
          <a:p>
            <a:pPr>
              <a:spcBef>
                <a:spcPts val="1000"/>
              </a:spcBef>
            </a:pPr>
            <a:r>
              <a:rPr lang="en-US" dirty="0"/>
              <a:t>Grundy SM, et al. 2018 Cholesterol Clinical Practice Guideline</a:t>
            </a:r>
            <a:endParaRPr lang="en-US" dirty="0">
              <a:cs typeface="Calibri"/>
            </a:endParaRPr>
          </a:p>
          <a:p>
            <a:r>
              <a:rPr lang="en-US" dirty="0"/>
              <a:t>J.F Dopheide, J Clin Lipidol 12 (2018) 711–717</a:t>
            </a:r>
            <a:endParaRPr lang="en-US" dirty="0">
              <a:cs typeface="Calibri"/>
            </a:endParaRPr>
          </a:p>
        </p:txBody>
      </p:sp>
      <p:sp>
        <p:nvSpPr>
          <p:cNvPr id="4" name="Slide Number Placeholder 3"/>
          <p:cNvSpPr>
            <a:spLocks noGrp="1"/>
          </p:cNvSpPr>
          <p:nvPr>
            <p:ph type="sldNum" sz="quarter" idx="5"/>
          </p:nvPr>
        </p:nvSpPr>
        <p:spPr/>
        <p:txBody>
          <a:bodyPr/>
          <a:lstStyle/>
          <a:p>
            <a:fld id="{C939482B-D930-4AD2-8D9C-FEDDC9576CEA}" type="slidenum">
              <a:rPr lang="en-US" smtClean="0"/>
              <a:t>19</a:t>
            </a:fld>
            <a:endParaRPr lang="en-US" dirty="0"/>
          </a:p>
        </p:txBody>
      </p:sp>
    </p:spTree>
    <p:extLst>
      <p:ext uri="{BB962C8B-B14F-4D97-AF65-F5344CB8AC3E}">
        <p14:creationId xmlns:p14="http://schemas.microsoft.com/office/powerpoint/2010/main" val="912955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Baum SJ, et al. PCSK9 inhibitor access barriers-issues and recommendations: Improving the access process for patients, clinicians and payers. Clin Cardiol. 2017 Apr;40(4):243-254. doi: 10.1002/clc.22713. </a:t>
            </a:r>
          </a:p>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24</a:t>
            </a:fld>
            <a:endParaRPr lang="en-US" dirty="0"/>
          </a:p>
        </p:txBody>
      </p:sp>
    </p:spTree>
    <p:extLst>
      <p:ext uri="{BB962C8B-B14F-4D97-AF65-F5344CB8AC3E}">
        <p14:creationId xmlns:p14="http://schemas.microsoft.com/office/powerpoint/2010/main" val="4132850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Adapted from Baum SJ, et al. PCSK9 inhibitor access barriers-issues and recommendations: Improving the access process for patients, clinicians and payers. </a:t>
            </a:r>
            <a:r>
              <a:rPr lang="en-US" sz="1200" i="1" dirty="0"/>
              <a:t>Clin Cardiol. </a:t>
            </a:r>
            <a:r>
              <a:rPr lang="en-US" sz="1200" dirty="0"/>
              <a:t>2017 Apr;40(4):243-254. doi: 10.1002/clc.22713</a:t>
            </a:r>
            <a:r>
              <a:rPr lang="en-US" dirty="0"/>
              <a:t>. </a:t>
            </a:r>
          </a:p>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26</a:t>
            </a:fld>
            <a:endParaRPr lang="en-US" dirty="0"/>
          </a:p>
        </p:txBody>
      </p:sp>
    </p:spTree>
    <p:extLst>
      <p:ext uri="{BB962C8B-B14F-4D97-AF65-F5344CB8AC3E}">
        <p14:creationId xmlns:p14="http://schemas.microsoft.com/office/powerpoint/2010/main" val="350264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348D4-86F9-40A6-AF57-0EFEB8A78A9F}" type="slidenum">
              <a:rPr lang="en-US" smtClean="0"/>
              <a:t>2</a:t>
            </a:fld>
            <a:endParaRPr lang="en-US" dirty="0"/>
          </a:p>
        </p:txBody>
      </p:sp>
    </p:spTree>
    <p:extLst>
      <p:ext uri="{BB962C8B-B14F-4D97-AF65-F5344CB8AC3E}">
        <p14:creationId xmlns:p14="http://schemas.microsoft.com/office/powerpoint/2010/main" val="2851782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28</a:t>
            </a:fld>
            <a:endParaRPr lang="en-US" dirty="0"/>
          </a:p>
        </p:txBody>
      </p:sp>
    </p:spTree>
    <p:extLst>
      <p:ext uri="{BB962C8B-B14F-4D97-AF65-F5344CB8AC3E}">
        <p14:creationId xmlns:p14="http://schemas.microsoft.com/office/powerpoint/2010/main" val="87926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latin typeface="Segoe UI"/>
              <a:ea typeface="Times New Roman" panose="02020603050405020304" pitchFamily="18" charset="0"/>
              <a:cs typeface="Segoe UI"/>
            </a:endParaRPr>
          </a:p>
          <a:p>
            <a:pPr marL="0" marR="0" lvl="0" indent="0" algn="l" defTabSz="914400">
              <a:lnSpc>
                <a:spcPct val="100000"/>
              </a:lnSpc>
              <a:spcBef>
                <a:spcPts val="0"/>
              </a:spcBef>
              <a:spcAft>
                <a:spcPts val="0"/>
              </a:spcAft>
              <a:buClrTx/>
              <a:buSzTx/>
              <a:buFontTx/>
              <a:buNone/>
              <a:tabLst/>
              <a:defRPr/>
            </a:pPr>
            <a:r>
              <a:rPr lang="en-US" sz="1800" dirty="0">
                <a:effectLst/>
                <a:latin typeface="Segoe UI"/>
                <a:ea typeface="Times New Roman" panose="02020603050405020304" pitchFamily="18" charset="0"/>
                <a:cs typeface="Segoe UI"/>
              </a:rPr>
              <a:t>Gupta, S., Iribarne, A., Anderson, H. V., Weintraub, W. S., Samadashvili, Z., Ailawadi, G., ... &amp; Smith, D. E. (2019). Frequency and practice-level variation in inappropriate and nonrecommended prasugrel prescribing: Insights from the NCDR PINNACLE registry. American Heart Journal, 217, 57-68.</a:t>
            </a:r>
            <a:endParaRPr lang="en-US" dirty="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a:ea typeface="Times New Roman" panose="02020603050405020304" pitchFamily="18" charset="0"/>
                <a:cs typeface="Segoe UI"/>
              </a:rPr>
              <a:t>Johnson, M. T., Wilkins, J. T., Giuseffi, J., &amp; Kripalani, S. (2019). Utilization of lipid testing and achievement of low-density lipoprotein cholesterol targets in a percutaneous coronary intervention population. Journal of Clinical Lipidology, 13(3), 486-492.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a:ea typeface="Times New Roman" panose="02020603050405020304" pitchFamily="18" charset="0"/>
                <a:cs typeface="Segoe UI"/>
              </a:rPr>
              <a:t>Alasnag, M., Al-Shammeri, O., Al-Suwaidi, J., &amp; Al-Mulla, A. (2020). Evidence-based therapy prescription and adherence after percutaneous coronary intervention in patients with acute coronary syndrome. BMC Cardiovascular Disorders, 20(1),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a:ea typeface="Times New Roman" panose="02020603050405020304" pitchFamily="18"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a:ea typeface="Times New Roman" panose="02020603050405020304" pitchFamily="18" charset="0"/>
                <a:cs typeface="Segoe UI"/>
              </a:rPr>
              <a:t>Mukherjee D, Fang J, Chetcuti S, Moscucci M, Kline-Rogers E, Eagle KA (2004). Impact of combination evidence-based medical therapy on mortality in patients with acute coronary syndromes. Circulation. 2004 Feb 17;109(6):745-9. PMID: 14970110.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a:ea typeface="Times New Roman" panose="02020603050405020304" pitchFamily="18" charset="0"/>
                <a:cs typeface="Segoe UI"/>
              </a:rPr>
              <a:t>Toma, A., Bresnahan, D. R., Stefanescu, A., &amp; Bresnahan, J. F. (2019). Medication adherence after percutaneous coronary intervention: An integrative review. Journal of Clinical Nursing, 28(9-10), 1617-1632.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74151"/>
                </a:solidFill>
                <a:effectLst/>
                <a:latin typeface="Segoe UI"/>
                <a:ea typeface="Times New Roman" panose="02020603050405020304" pitchFamily="18" charset="0"/>
                <a:cs typeface="Segoe UI"/>
              </a:rPr>
              <a:t>Amin, N. P., Martin, S. S., Blaha, M. J., &amp; Nasir, K. (2020). Tailored versus population-level implementation of cardiovascular disease prevention guidelines. Circulation, 141(24), 2023-2026.</a:t>
            </a:r>
            <a:endParaRPr lang="en-US" sz="1800" dirty="0">
              <a:effectLst/>
              <a:latin typeface="Segoe UI"/>
              <a:ea typeface="Times New Roman" panose="02020603050405020304" pitchFamily="18"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74151"/>
                </a:solidFill>
                <a:effectLst/>
                <a:latin typeface="Segoe UI"/>
                <a:ea typeface="Times New Roman" panose="02020603050405020304" pitchFamily="18" charset="0"/>
                <a:cs typeface="Segoe UI"/>
              </a:rPr>
              <a:t>Kaufman, B. G., Spivack, B. S., &amp; Stearns, S. C. (2021). Health disparities and the burden of cardiovascular disease in the United States. Current cardiology reports, 23(3), 1-10.</a:t>
            </a:r>
            <a:endParaRPr lang="en-US" sz="1800" dirty="0">
              <a:effectLst/>
              <a:latin typeface="Segoe UI"/>
              <a:ea typeface="Times New Roman" panose="02020603050405020304" pitchFamily="18"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3</a:t>
            </a:fld>
            <a:endParaRPr lang="en-US" dirty="0"/>
          </a:p>
        </p:txBody>
      </p:sp>
    </p:spTree>
    <p:extLst>
      <p:ext uri="{BB962C8B-B14F-4D97-AF65-F5344CB8AC3E}">
        <p14:creationId xmlns:p14="http://schemas.microsoft.com/office/powerpoint/2010/main" val="83212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5</a:t>
            </a:fld>
            <a:endParaRPr lang="en-US" dirty="0"/>
          </a:p>
        </p:txBody>
      </p:sp>
    </p:spTree>
    <p:extLst>
      <p:ext uri="{BB962C8B-B14F-4D97-AF65-F5344CB8AC3E}">
        <p14:creationId xmlns:p14="http://schemas.microsoft.com/office/powerpoint/2010/main" val="379630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Original figure above to the right for reference.</a:t>
            </a:r>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6</a:t>
            </a:fld>
            <a:endParaRPr lang="en-US" dirty="0"/>
          </a:p>
        </p:txBody>
      </p:sp>
    </p:spTree>
    <p:extLst>
      <p:ext uri="{BB962C8B-B14F-4D97-AF65-F5344CB8AC3E}">
        <p14:creationId xmlns:p14="http://schemas.microsoft.com/office/powerpoint/2010/main" val="233193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7</a:t>
            </a:fld>
            <a:endParaRPr lang="en-US" dirty="0"/>
          </a:p>
        </p:txBody>
      </p:sp>
    </p:spTree>
    <p:extLst>
      <p:ext uri="{BB962C8B-B14F-4D97-AF65-F5344CB8AC3E}">
        <p14:creationId xmlns:p14="http://schemas.microsoft.com/office/powerpoint/2010/main" val="181552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8</a:t>
            </a:fld>
            <a:endParaRPr lang="en-US" dirty="0"/>
          </a:p>
        </p:txBody>
      </p:sp>
    </p:spTree>
    <p:extLst>
      <p:ext uri="{BB962C8B-B14F-4D97-AF65-F5344CB8AC3E}">
        <p14:creationId xmlns:p14="http://schemas.microsoft.com/office/powerpoint/2010/main" val="306920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(Including Coronary Artery Disease and Peripheral Vascular Disease)</a:t>
            </a:r>
          </a:p>
          <a:p>
            <a:pPr algn="r"/>
            <a:r>
              <a:rPr lang="en-US" dirty="0"/>
              <a:t>Grundy SM et al. AHA/ACC/AACVPR/AAPA/ABC/ACPM/ADA/AGS/APhA/ASPC/NLA/PCNA Guideline on the Management of Blood Cholesterol: </a:t>
            </a:r>
            <a:endParaRPr lang="en-US" dirty="0">
              <a:cs typeface="Calibri"/>
            </a:endParaRPr>
          </a:p>
          <a:p>
            <a:pPr algn="r"/>
            <a:r>
              <a:rPr lang="en-US" dirty="0"/>
              <a:t>A Report of the American College of Cardiology/American Heart Association Task Force on Clinical Practice Guidelines, </a:t>
            </a:r>
            <a:r>
              <a:rPr lang="en-US" i="1" dirty="0"/>
              <a:t>Circulation</a:t>
            </a:r>
            <a:r>
              <a:rPr lang="en-US" dirty="0"/>
              <a:t> 2018; 139 (25): e1082-e1143, DOI: (10.1161/CIR.0000000000000625)</a:t>
            </a:r>
            <a:endParaRPr lang="en-US" dirty="0">
              <a:cs typeface="Calibri"/>
            </a:endParaRPr>
          </a:p>
          <a:p>
            <a:pPr algn="r"/>
            <a:r>
              <a:rPr lang="en-US" dirty="0"/>
              <a:t>Collins R et al. Interpretation of the evidence for the efficacy and safety of statin therapy </a:t>
            </a:r>
            <a:r>
              <a:rPr lang="en-US" i="1" dirty="0"/>
              <a:t>Lancet </a:t>
            </a:r>
            <a:r>
              <a:rPr lang="en-US" dirty="0"/>
              <a:t>2016; 388: 2532–61 </a:t>
            </a:r>
            <a:r>
              <a:rPr lang="en-US" dirty="0">
                <a:hlinkClick r:id="rId3"/>
              </a:rPr>
              <a:t>http://dx.doi.org/10.1016/S0140-6736(16)31357-5</a:t>
            </a:r>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9</a:t>
            </a:fld>
            <a:endParaRPr lang="en-US" dirty="0"/>
          </a:p>
        </p:txBody>
      </p:sp>
    </p:spTree>
    <p:extLst>
      <p:ext uri="{BB962C8B-B14F-4D97-AF65-F5344CB8AC3E}">
        <p14:creationId xmlns:p14="http://schemas.microsoft.com/office/powerpoint/2010/main" val="55142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strike="noStrike" spc="-1" dirty="0">
                <a:solidFill>
                  <a:srgbClr val="000000"/>
                </a:solidFill>
                <a:latin typeface="Times New Roman" panose="02020603050405020304" pitchFamily="18" charset="0"/>
                <a:cs typeface="Times New Roman" panose="02020603050405020304" pitchFamily="18" charset="0"/>
              </a:rPr>
              <a:t>Collins R et al. </a:t>
            </a:r>
            <a:r>
              <a:rPr lang="en-US" sz="1200" i="0" u="none" strike="noStrike" baseline="0" dirty="0">
                <a:latin typeface="Times New Roman" panose="02020603050405020304" pitchFamily="18" charset="0"/>
                <a:cs typeface="Times New Roman" panose="02020603050405020304" pitchFamily="18" charset="0"/>
              </a:rPr>
              <a:t>Interpretation of the evidence for the efficacy and safety of statin therapy </a:t>
            </a:r>
            <a:r>
              <a:rPr lang="en-US" sz="1200" i="1" u="none" strike="noStrike" baseline="0" dirty="0">
                <a:latin typeface="Times New Roman" panose="02020603050405020304" pitchFamily="18" charset="0"/>
                <a:cs typeface="Times New Roman" panose="02020603050405020304" pitchFamily="18" charset="0"/>
              </a:rPr>
              <a:t>Lancet </a:t>
            </a:r>
            <a:r>
              <a:rPr lang="en-US" sz="1200" i="0" u="none" strike="noStrike" baseline="0" dirty="0">
                <a:latin typeface="Times New Roman" panose="02020603050405020304" pitchFamily="18" charset="0"/>
                <a:cs typeface="Times New Roman" panose="02020603050405020304" pitchFamily="18" charset="0"/>
              </a:rPr>
              <a:t>2016; 388: 2532–61 </a:t>
            </a:r>
            <a:r>
              <a:rPr lang="en-US" sz="1200" b="0" i="0" u="none" strike="noStrike" baseline="0" dirty="0">
                <a:latin typeface="Times New Roman" panose="02020603050405020304" pitchFamily="18" charset="0"/>
                <a:cs typeface="Times New Roman" panose="02020603050405020304" pitchFamily="18" charset="0"/>
              </a:rPr>
              <a:t>http://dx.doi.org/10.1016/S0140-6736(16)31357-5</a:t>
            </a:r>
            <a:endParaRPr lang="en-US" sz="1200" b="0" strike="noStrike" spc="-1"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b="0" strike="noStrike" spc="-1" dirty="0">
                <a:solidFill>
                  <a:srgbClr val="000000"/>
                </a:solidFill>
                <a:latin typeface="Times New Roman" panose="02020603050405020304" pitchFamily="18" charset="0"/>
                <a:cs typeface="Times New Roman" panose="02020603050405020304" pitchFamily="18" charset="0"/>
              </a:rPr>
              <a:t>Grundy SM et al. AHA/ACC/AACVPR/AAPA/ABC/ACPM/ADA/AGS/APhA/ASPC/NLA/PCNA Guideline on the Management of Blood Cholesterol: </a:t>
            </a:r>
          </a:p>
          <a:p>
            <a:r>
              <a:rPr lang="en-US" sz="1200" b="0" strike="noStrike" spc="-1" dirty="0">
                <a:solidFill>
                  <a:srgbClr val="000000"/>
                </a:solidFill>
                <a:latin typeface="Times New Roman" panose="02020603050405020304" pitchFamily="18" charset="0"/>
                <a:cs typeface="Times New Roman" panose="02020603050405020304" pitchFamily="18" charset="0"/>
              </a:rPr>
              <a:t>A Report of the American College of Cardiology/American Heart Association Task Force on Clinical Practice Guidelines, </a:t>
            </a:r>
            <a:r>
              <a:rPr lang="en-US" sz="1200" b="0" i="1" strike="noStrike" spc="-1" dirty="0">
                <a:solidFill>
                  <a:srgbClr val="000000"/>
                </a:solidFill>
                <a:latin typeface="Times New Roman" panose="02020603050405020304" pitchFamily="18" charset="0"/>
                <a:cs typeface="Times New Roman" panose="02020603050405020304" pitchFamily="18" charset="0"/>
              </a:rPr>
              <a:t>Circulation</a:t>
            </a:r>
            <a:r>
              <a:rPr lang="en-US" sz="1200" b="0" strike="noStrike" spc="-1" dirty="0">
                <a:solidFill>
                  <a:srgbClr val="000000"/>
                </a:solidFill>
                <a:latin typeface="Times New Roman" panose="02020603050405020304" pitchFamily="18" charset="0"/>
                <a:cs typeface="Times New Roman" panose="02020603050405020304" pitchFamily="18" charset="0"/>
              </a:rPr>
              <a:t> 2018; 139 (25): e1082-e1143, DOI: (10.1161/CIR.0000000000000625) </a:t>
            </a:r>
          </a:p>
          <a:p>
            <a:endParaRPr lang="en-US" dirty="0"/>
          </a:p>
        </p:txBody>
      </p:sp>
      <p:sp>
        <p:nvSpPr>
          <p:cNvPr id="4" name="Slide Number Placeholder 3"/>
          <p:cNvSpPr>
            <a:spLocks noGrp="1"/>
          </p:cNvSpPr>
          <p:nvPr>
            <p:ph type="sldNum" sz="quarter" idx="5"/>
          </p:nvPr>
        </p:nvSpPr>
        <p:spPr/>
        <p:txBody>
          <a:bodyPr/>
          <a:lstStyle/>
          <a:p>
            <a:fld id="{8A5348D4-86F9-40A6-AF57-0EFEB8A78A9F}" type="slidenum">
              <a:rPr lang="en-US" smtClean="0"/>
              <a:t>10</a:t>
            </a:fld>
            <a:endParaRPr lang="en-US" dirty="0"/>
          </a:p>
        </p:txBody>
      </p:sp>
    </p:spTree>
    <p:extLst>
      <p:ext uri="{BB962C8B-B14F-4D97-AF65-F5344CB8AC3E}">
        <p14:creationId xmlns:p14="http://schemas.microsoft.com/office/powerpoint/2010/main" val="97192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B0D1-58F8-3440-9546-B27737CF0025}"/>
              </a:ext>
            </a:extLst>
          </p:cNvPr>
          <p:cNvSpPr>
            <a:spLocks noGrp="1"/>
          </p:cNvSpPr>
          <p:nvPr>
            <p:ph type="ctrTitle" hasCustomPrompt="1"/>
          </p:nvPr>
        </p:nvSpPr>
        <p:spPr>
          <a:xfrm>
            <a:off x="838200" y="1607981"/>
            <a:ext cx="10515600" cy="980757"/>
          </a:xfrm>
        </p:spPr>
        <p:txBody>
          <a:bodyPr anchor="b">
            <a:normAutofit/>
          </a:bodyPr>
          <a:lstStyle>
            <a:lvl1pPr algn="l">
              <a:defRPr sz="6000" baseline="0"/>
            </a:lvl1pPr>
          </a:lstStyle>
          <a:p>
            <a:r>
              <a:rPr lang="en-US"/>
              <a:t>Transition slide blue headline</a:t>
            </a:r>
          </a:p>
        </p:txBody>
      </p:sp>
      <p:sp>
        <p:nvSpPr>
          <p:cNvPr id="3" name="Subtitle 2">
            <a:extLst>
              <a:ext uri="{FF2B5EF4-FFF2-40B4-BE49-F238E27FC236}">
                <a16:creationId xmlns:a16="http://schemas.microsoft.com/office/drawing/2014/main" id="{AC4EBEFF-1126-6A40-ABCE-70B491475679}"/>
              </a:ext>
            </a:extLst>
          </p:cNvPr>
          <p:cNvSpPr>
            <a:spLocks noGrp="1"/>
          </p:cNvSpPr>
          <p:nvPr>
            <p:ph type="subTitle" idx="1" hasCustomPrompt="1"/>
          </p:nvPr>
        </p:nvSpPr>
        <p:spPr>
          <a:xfrm>
            <a:off x="838200" y="3429000"/>
            <a:ext cx="10515600" cy="199644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aseline="0">
                <a:solidFill>
                  <a:schemeClr val="bg2">
                    <a:lumMod val="50000"/>
                  </a:schemeClr>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solidFill>
                  <a:schemeClr val="bg2">
                    <a:lumMod val="50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aseline="0">
                <a:solidFill>
                  <a:schemeClr val="bg2">
                    <a:lumMod val="50000"/>
                  </a:schemeClr>
                </a:solidFill>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solidFill>
                  <a:schemeClr val="bg2">
                    <a:lumMod val="50000"/>
                  </a:schemeClr>
                </a:solidFill>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Fifth level</a:t>
            </a:r>
          </a:p>
        </p:txBody>
      </p:sp>
      <p:grpSp>
        <p:nvGrpSpPr>
          <p:cNvPr id="13" name="Group 12">
            <a:extLst>
              <a:ext uri="{FF2B5EF4-FFF2-40B4-BE49-F238E27FC236}">
                <a16:creationId xmlns:a16="http://schemas.microsoft.com/office/drawing/2014/main" id="{6A8917AA-7EA9-7A4A-81E6-FFBE4616C0F6}"/>
              </a:ext>
            </a:extLst>
          </p:cNvPr>
          <p:cNvGrpSpPr/>
          <p:nvPr userDrawn="1"/>
        </p:nvGrpSpPr>
        <p:grpSpPr>
          <a:xfrm>
            <a:off x="838200" y="2870358"/>
            <a:ext cx="10515600" cy="114126"/>
            <a:chOff x="838200" y="2870358"/>
            <a:chExt cx="10515600" cy="114126"/>
          </a:xfrm>
        </p:grpSpPr>
        <p:cxnSp>
          <p:nvCxnSpPr>
            <p:cNvPr id="10" name="Straight Connector 9">
              <a:extLst>
                <a:ext uri="{FF2B5EF4-FFF2-40B4-BE49-F238E27FC236}">
                  <a16:creationId xmlns:a16="http://schemas.microsoft.com/office/drawing/2014/main" id="{116795D9-42D1-6E43-AA19-75FA6AA79E7F}"/>
                </a:ext>
              </a:extLst>
            </p:cNvPr>
            <p:cNvCxnSpPr/>
            <p:nvPr userDrawn="1"/>
          </p:nvCxnSpPr>
          <p:spPr>
            <a:xfrm>
              <a:off x="838200" y="2870358"/>
              <a:ext cx="10515600" cy="0"/>
            </a:xfrm>
            <a:prstGeom prst="line">
              <a:avLst/>
            </a:prstGeom>
            <a:ln w="76200">
              <a:solidFill>
                <a:srgbClr val="A3D9E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472564-3B6A-8848-88B4-2D72EBA7F5C2}"/>
                </a:ext>
              </a:extLst>
            </p:cNvPr>
            <p:cNvCxnSpPr/>
            <p:nvPr userDrawn="1"/>
          </p:nvCxnSpPr>
          <p:spPr>
            <a:xfrm>
              <a:off x="838200" y="2921158"/>
              <a:ext cx="10515600" cy="0"/>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D17FD3-99CE-A147-9888-2A4E3F61D744}"/>
                </a:ext>
              </a:extLst>
            </p:cNvPr>
            <p:cNvCxnSpPr/>
            <p:nvPr userDrawn="1"/>
          </p:nvCxnSpPr>
          <p:spPr>
            <a:xfrm>
              <a:off x="838200" y="2984484"/>
              <a:ext cx="10515600" cy="0"/>
            </a:xfrm>
            <a:prstGeom prst="line">
              <a:avLst/>
            </a:prstGeom>
            <a:ln w="76200">
              <a:solidFill>
                <a:srgbClr val="A3D9E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461625"/>
      </p:ext>
    </p:extLst>
  </p:cSld>
  <p:clrMapOvr>
    <a:masterClrMapping/>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E393-C759-5449-AB0E-E370D6497B55}"/>
              </a:ext>
            </a:extLst>
          </p:cNvPr>
          <p:cNvSpPr>
            <a:spLocks noGrp="1"/>
          </p:cNvSpPr>
          <p:nvPr>
            <p:ph type="title"/>
          </p:nvPr>
        </p:nvSpPr>
        <p:spPr>
          <a:xfrm>
            <a:off x="838200" y="71120"/>
            <a:ext cx="10515600" cy="912186"/>
          </a:xfrm>
        </p:spPr>
        <p:txBody>
          <a:bodyPr>
            <a:normAutofit/>
          </a:bodyPr>
          <a:lstStyle>
            <a:lvl1pPr>
              <a:defRPr sz="5400"/>
            </a:lvl1pPr>
          </a:lstStyle>
          <a:p>
            <a:r>
              <a:rPr lang="en-US"/>
              <a:t>Click to edit Master title style</a:t>
            </a:r>
          </a:p>
        </p:txBody>
      </p:sp>
      <p:sp>
        <p:nvSpPr>
          <p:cNvPr id="3" name="Vertical Text Placeholder 2">
            <a:extLst>
              <a:ext uri="{FF2B5EF4-FFF2-40B4-BE49-F238E27FC236}">
                <a16:creationId xmlns:a16="http://schemas.microsoft.com/office/drawing/2014/main" id="{BEF2850B-BF53-AC40-AA27-057442BF2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290CF0DB-A2E7-0346-9A9D-0DC0D25DBEC8}"/>
              </a:ext>
            </a:extLst>
          </p:cNvPr>
          <p:cNvCxnSpPr/>
          <p:nvPr userDrawn="1"/>
        </p:nvCxnSpPr>
        <p:spPr>
          <a:xfrm>
            <a:off x="838200" y="1071570"/>
            <a:ext cx="10515600" cy="0"/>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398472"/>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64A32-67DA-6F44-8CED-2FE90822BB6D}"/>
              </a:ext>
            </a:extLst>
          </p:cNvPr>
          <p:cNvSpPr>
            <a:spLocks noGrp="1"/>
          </p:cNvSpPr>
          <p:nvPr>
            <p:ph type="title" orient="vert"/>
          </p:nvPr>
        </p:nvSpPr>
        <p:spPr>
          <a:xfrm>
            <a:off x="8745220" y="70485"/>
            <a:ext cx="2628900" cy="5415914"/>
          </a:xfrm>
        </p:spPr>
        <p:txBody>
          <a:bodyPr vert="eaVert">
            <a:normAutofit/>
          </a:bodyPr>
          <a:lstStyle>
            <a:lvl1pPr>
              <a:defRPr sz="5400"/>
            </a:lvl1pPr>
          </a:lstStyle>
          <a:p>
            <a:r>
              <a:rPr lang="en-US"/>
              <a:t>Click to edit Master title style</a:t>
            </a:r>
          </a:p>
        </p:txBody>
      </p:sp>
      <p:sp>
        <p:nvSpPr>
          <p:cNvPr id="3" name="Vertical Text Placeholder 2">
            <a:extLst>
              <a:ext uri="{FF2B5EF4-FFF2-40B4-BE49-F238E27FC236}">
                <a16:creationId xmlns:a16="http://schemas.microsoft.com/office/drawing/2014/main" id="{EA0DC0BF-A122-6243-9797-5ADA89218FE2}"/>
              </a:ext>
            </a:extLst>
          </p:cNvPr>
          <p:cNvSpPr>
            <a:spLocks noGrp="1"/>
          </p:cNvSpPr>
          <p:nvPr>
            <p:ph type="body" orient="vert" idx="1"/>
          </p:nvPr>
        </p:nvSpPr>
        <p:spPr>
          <a:xfrm>
            <a:off x="858520" y="70484"/>
            <a:ext cx="7734300" cy="5415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3E4CAA5-B486-1C49-B692-E2D275C77075}"/>
              </a:ext>
            </a:extLst>
          </p:cNvPr>
          <p:cNvCxnSpPr>
            <a:cxnSpLocks/>
          </p:cNvCxnSpPr>
          <p:nvPr userDrawn="1"/>
        </p:nvCxnSpPr>
        <p:spPr>
          <a:xfrm>
            <a:off x="8674100" y="70484"/>
            <a:ext cx="0" cy="5415915"/>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68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B0D1-58F8-3440-9546-B27737CF0025}"/>
              </a:ext>
            </a:extLst>
          </p:cNvPr>
          <p:cNvSpPr>
            <a:spLocks noGrp="1"/>
          </p:cNvSpPr>
          <p:nvPr>
            <p:ph type="ctrTitle" hasCustomPrompt="1"/>
          </p:nvPr>
        </p:nvSpPr>
        <p:spPr>
          <a:xfrm>
            <a:off x="838200" y="141111"/>
            <a:ext cx="10515600" cy="980757"/>
          </a:xfrm>
        </p:spPr>
        <p:txBody>
          <a:bodyPr anchor="b">
            <a:normAutofit/>
          </a:bodyPr>
          <a:lstStyle>
            <a:lvl1pPr algn="l">
              <a:defRPr sz="5400"/>
            </a:lvl1pPr>
          </a:lstStyle>
          <a:p>
            <a:r>
              <a:rPr lang="en-US"/>
              <a:t>Master title style blue</a:t>
            </a:r>
          </a:p>
        </p:txBody>
      </p:sp>
      <p:sp>
        <p:nvSpPr>
          <p:cNvPr id="3" name="Subtitle 2">
            <a:extLst>
              <a:ext uri="{FF2B5EF4-FFF2-40B4-BE49-F238E27FC236}">
                <a16:creationId xmlns:a16="http://schemas.microsoft.com/office/drawing/2014/main" id="{AC4EBEFF-1126-6A40-ABCE-70B491475679}"/>
              </a:ext>
            </a:extLst>
          </p:cNvPr>
          <p:cNvSpPr>
            <a:spLocks noGrp="1"/>
          </p:cNvSpPr>
          <p:nvPr>
            <p:ph type="subTitle" idx="1"/>
          </p:nvPr>
        </p:nvSpPr>
        <p:spPr>
          <a:xfrm>
            <a:off x="838200" y="1230489"/>
            <a:ext cx="10515600" cy="42797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4" name="Straight Connector 3">
            <a:extLst>
              <a:ext uri="{FF2B5EF4-FFF2-40B4-BE49-F238E27FC236}">
                <a16:creationId xmlns:a16="http://schemas.microsoft.com/office/drawing/2014/main" id="{43DFB93A-05AA-6F4F-B164-7C8BFB722363}"/>
              </a:ext>
            </a:extLst>
          </p:cNvPr>
          <p:cNvCxnSpPr/>
          <p:nvPr userDrawn="1"/>
        </p:nvCxnSpPr>
        <p:spPr>
          <a:xfrm>
            <a:off x="838200" y="1183330"/>
            <a:ext cx="10515600" cy="0"/>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441935"/>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8484-62BD-F144-B375-814E770851A0}"/>
              </a:ext>
            </a:extLst>
          </p:cNvPr>
          <p:cNvSpPr>
            <a:spLocks noGrp="1"/>
          </p:cNvSpPr>
          <p:nvPr>
            <p:ph type="title" hasCustomPrompt="1"/>
          </p:nvPr>
        </p:nvSpPr>
        <p:spPr>
          <a:xfrm>
            <a:off x="838200" y="73378"/>
            <a:ext cx="10515600" cy="912186"/>
          </a:xfrm>
        </p:spPr>
        <p:txBody>
          <a:bodyPr>
            <a:noAutofit/>
          </a:bodyPr>
          <a:lstStyle>
            <a:lvl1pPr>
              <a:defRPr sz="5400"/>
            </a:lvl1pPr>
          </a:lstStyle>
          <a:p>
            <a:r>
              <a:rPr lang="en-US"/>
              <a:t>Click to edit Master title style blue</a:t>
            </a:r>
          </a:p>
        </p:txBody>
      </p:sp>
      <p:sp>
        <p:nvSpPr>
          <p:cNvPr id="3" name="Content Placeholder 2">
            <a:extLst>
              <a:ext uri="{FF2B5EF4-FFF2-40B4-BE49-F238E27FC236}">
                <a16:creationId xmlns:a16="http://schemas.microsoft.com/office/drawing/2014/main" id="{0415B752-E81C-7348-A30C-3B7C3D44822E}"/>
              </a:ext>
            </a:extLst>
          </p:cNvPr>
          <p:cNvSpPr>
            <a:spLocks noGrp="1"/>
          </p:cNvSpPr>
          <p:nvPr>
            <p:ph idx="1"/>
          </p:nvPr>
        </p:nvSpPr>
        <p:spPr>
          <a:xfrm>
            <a:off x="838200" y="1174044"/>
            <a:ext cx="10515600" cy="43441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0FC4464-8560-C14D-AF7B-B9A298028204}"/>
              </a:ext>
            </a:extLst>
          </p:cNvPr>
          <p:cNvCxnSpPr/>
          <p:nvPr userDrawn="1"/>
        </p:nvCxnSpPr>
        <p:spPr>
          <a:xfrm>
            <a:off x="838200" y="1091890"/>
            <a:ext cx="10515600" cy="0"/>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215790"/>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0B80-1196-9440-ACA5-6C4A0E18B147}"/>
              </a:ext>
            </a:extLst>
          </p:cNvPr>
          <p:cNvSpPr>
            <a:spLocks noGrp="1"/>
          </p:cNvSpPr>
          <p:nvPr>
            <p:ph type="title"/>
          </p:nvPr>
        </p:nvSpPr>
        <p:spPr>
          <a:xfrm>
            <a:off x="838200" y="71120"/>
            <a:ext cx="10515600" cy="924560"/>
          </a:xfrm>
        </p:spPr>
        <p:txBody>
          <a:bodyPr>
            <a:norm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B75E159D-BD52-7D42-B5FE-34CC31F4FADF}"/>
              </a:ext>
            </a:extLst>
          </p:cNvPr>
          <p:cNvSpPr>
            <a:spLocks noGrp="1"/>
          </p:cNvSpPr>
          <p:nvPr>
            <p:ph sz="half" idx="1"/>
          </p:nvPr>
        </p:nvSpPr>
        <p:spPr>
          <a:xfrm>
            <a:off x="838200" y="1147461"/>
            <a:ext cx="5181600" cy="43287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4434C-B960-F941-A511-A5EC3F2993F3}"/>
              </a:ext>
            </a:extLst>
          </p:cNvPr>
          <p:cNvSpPr>
            <a:spLocks noGrp="1"/>
          </p:cNvSpPr>
          <p:nvPr>
            <p:ph sz="half" idx="2"/>
          </p:nvPr>
        </p:nvSpPr>
        <p:spPr>
          <a:xfrm>
            <a:off x="6172200" y="1147461"/>
            <a:ext cx="5181600" cy="43287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77CBD53-766A-9947-A0A5-B2EE9959EAE5}"/>
              </a:ext>
            </a:extLst>
          </p:cNvPr>
          <p:cNvCxnSpPr/>
          <p:nvPr userDrawn="1"/>
        </p:nvCxnSpPr>
        <p:spPr>
          <a:xfrm>
            <a:off x="838200" y="1071570"/>
            <a:ext cx="10515600" cy="0"/>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714195"/>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8DA8-D023-0547-8348-DE2114E45ACE}"/>
              </a:ext>
            </a:extLst>
          </p:cNvPr>
          <p:cNvSpPr>
            <a:spLocks noGrp="1"/>
          </p:cNvSpPr>
          <p:nvPr>
            <p:ph type="title"/>
          </p:nvPr>
        </p:nvSpPr>
        <p:spPr>
          <a:xfrm>
            <a:off x="838200" y="71120"/>
            <a:ext cx="10515600" cy="925195"/>
          </a:xfrm>
        </p:spPr>
        <p:txBody>
          <a:bodyPr>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BAC341E-263A-1B4D-A0CF-0887C6E07230}"/>
              </a:ext>
            </a:extLst>
          </p:cNvPr>
          <p:cNvSpPr>
            <a:spLocks noGrp="1"/>
          </p:cNvSpPr>
          <p:nvPr>
            <p:ph type="body" idx="1"/>
          </p:nvPr>
        </p:nvSpPr>
        <p:spPr>
          <a:xfrm>
            <a:off x="862014" y="1151589"/>
            <a:ext cx="5157787" cy="823912"/>
          </a:xfrm>
        </p:spPr>
        <p:txBody>
          <a:bodyPr anchor="b">
            <a:normAutofit/>
          </a:bodyPr>
          <a:lstStyle>
            <a:lvl1pPr marL="0" indent="0">
              <a:buNone/>
              <a:defRPr sz="2800" b="1" baseline="0">
                <a:solidFill>
                  <a:srgbClr val="C438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8DB9B-EF4F-0246-A555-4DEF44CF07BC}"/>
              </a:ext>
            </a:extLst>
          </p:cNvPr>
          <p:cNvSpPr>
            <a:spLocks noGrp="1"/>
          </p:cNvSpPr>
          <p:nvPr>
            <p:ph sz="half" idx="2"/>
          </p:nvPr>
        </p:nvSpPr>
        <p:spPr>
          <a:xfrm>
            <a:off x="862014" y="1975500"/>
            <a:ext cx="5157787" cy="3521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FB963-09DD-EA41-ADE0-AF81498E58B5}"/>
              </a:ext>
            </a:extLst>
          </p:cNvPr>
          <p:cNvSpPr>
            <a:spLocks noGrp="1"/>
          </p:cNvSpPr>
          <p:nvPr>
            <p:ph type="body" sz="quarter" idx="3"/>
          </p:nvPr>
        </p:nvSpPr>
        <p:spPr>
          <a:xfrm>
            <a:off x="6170612" y="1151589"/>
            <a:ext cx="5183188" cy="823912"/>
          </a:xfrm>
        </p:spPr>
        <p:txBody>
          <a:bodyPr anchor="b">
            <a:normAutofit/>
          </a:bodyPr>
          <a:lstStyle>
            <a:lvl1pPr marL="0" indent="0">
              <a:buNone/>
              <a:defRPr sz="2800" b="1" baseline="0">
                <a:solidFill>
                  <a:srgbClr val="C438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BBD85D-C336-1146-9BF7-880A84625BD5}"/>
              </a:ext>
            </a:extLst>
          </p:cNvPr>
          <p:cNvSpPr>
            <a:spLocks noGrp="1"/>
          </p:cNvSpPr>
          <p:nvPr>
            <p:ph sz="quarter" idx="4"/>
          </p:nvPr>
        </p:nvSpPr>
        <p:spPr>
          <a:xfrm>
            <a:off x="6170612" y="1975501"/>
            <a:ext cx="5183188" cy="3521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0E1DAA5-40FC-724F-83F2-CD7E69EFF864}"/>
              </a:ext>
            </a:extLst>
          </p:cNvPr>
          <p:cNvCxnSpPr/>
          <p:nvPr userDrawn="1"/>
        </p:nvCxnSpPr>
        <p:spPr>
          <a:xfrm>
            <a:off x="838200" y="1071570"/>
            <a:ext cx="10515600" cy="0"/>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374342"/>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F735-26EF-074F-B91D-AABDB57AFE34}"/>
              </a:ext>
            </a:extLst>
          </p:cNvPr>
          <p:cNvSpPr>
            <a:spLocks noGrp="1"/>
          </p:cNvSpPr>
          <p:nvPr>
            <p:ph type="title"/>
          </p:nvPr>
        </p:nvSpPr>
        <p:spPr>
          <a:xfrm>
            <a:off x="838200" y="71120"/>
            <a:ext cx="10515600" cy="912186"/>
          </a:xfrm>
        </p:spPr>
        <p:txBody>
          <a:bodyPr>
            <a:normAutofit/>
          </a:bodyPr>
          <a:lstStyle>
            <a:lvl1pPr>
              <a:defRPr sz="5400"/>
            </a:lvl1pPr>
          </a:lstStyle>
          <a:p>
            <a:r>
              <a:rPr lang="en-US"/>
              <a:t>Click to edit Master title style</a:t>
            </a:r>
          </a:p>
        </p:txBody>
      </p:sp>
      <p:cxnSp>
        <p:nvCxnSpPr>
          <p:cNvPr id="3" name="Straight Connector 2">
            <a:extLst>
              <a:ext uri="{FF2B5EF4-FFF2-40B4-BE49-F238E27FC236}">
                <a16:creationId xmlns:a16="http://schemas.microsoft.com/office/drawing/2014/main" id="{E9418067-A293-0E40-AA23-0A5AE4A86AB7}"/>
              </a:ext>
            </a:extLst>
          </p:cNvPr>
          <p:cNvCxnSpPr/>
          <p:nvPr userDrawn="1"/>
        </p:nvCxnSpPr>
        <p:spPr>
          <a:xfrm>
            <a:off x="838200" y="1071570"/>
            <a:ext cx="10515600" cy="0"/>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787575"/>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4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56A6-0D6F-D244-A832-B8DBA8E0CFB6}"/>
              </a:ext>
            </a:extLst>
          </p:cNvPr>
          <p:cNvSpPr>
            <a:spLocks noGrp="1"/>
          </p:cNvSpPr>
          <p:nvPr>
            <p:ph type="title"/>
          </p:nvPr>
        </p:nvSpPr>
        <p:spPr>
          <a:xfrm>
            <a:off x="849948" y="71120"/>
            <a:ext cx="3932237" cy="2346960"/>
          </a:xfrm>
        </p:spPr>
        <p:txBody>
          <a:bodyPr anchor="b">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03DF7E19-2B0E-074B-92BB-95482AD44299}"/>
              </a:ext>
            </a:extLst>
          </p:cNvPr>
          <p:cNvSpPr>
            <a:spLocks noGrp="1"/>
          </p:cNvSpPr>
          <p:nvPr>
            <p:ph idx="1"/>
          </p:nvPr>
        </p:nvSpPr>
        <p:spPr>
          <a:xfrm>
            <a:off x="5193348" y="71119"/>
            <a:ext cx="6172200" cy="54457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5A79C-BE80-814F-8777-149767537CF5}"/>
              </a:ext>
            </a:extLst>
          </p:cNvPr>
          <p:cNvSpPr>
            <a:spLocks noGrp="1"/>
          </p:cNvSpPr>
          <p:nvPr>
            <p:ph type="body" sz="half" idx="2"/>
          </p:nvPr>
        </p:nvSpPr>
        <p:spPr>
          <a:xfrm>
            <a:off x="849948" y="2570479"/>
            <a:ext cx="3932237" cy="29463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C7A51289-D613-EC4F-86B8-52EBD62D6915}"/>
              </a:ext>
            </a:extLst>
          </p:cNvPr>
          <p:cNvCxnSpPr>
            <a:cxnSpLocks/>
          </p:cNvCxnSpPr>
          <p:nvPr userDrawn="1"/>
        </p:nvCxnSpPr>
        <p:spPr>
          <a:xfrm>
            <a:off x="849948" y="2504130"/>
            <a:ext cx="3932237" cy="0"/>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869458"/>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1FC-DE3D-E44F-A5DB-3223BA67326E}"/>
              </a:ext>
            </a:extLst>
          </p:cNvPr>
          <p:cNvSpPr>
            <a:spLocks noGrp="1"/>
          </p:cNvSpPr>
          <p:nvPr>
            <p:ph type="title"/>
          </p:nvPr>
        </p:nvSpPr>
        <p:spPr>
          <a:xfrm>
            <a:off x="839788" y="71120"/>
            <a:ext cx="3932237" cy="2336800"/>
          </a:xfrm>
        </p:spPr>
        <p:txBody>
          <a:bodyPr anchor="b">
            <a:noAutofit/>
          </a:bodyPr>
          <a:lstStyle>
            <a:lvl1pPr>
              <a:defRPr sz="5400"/>
            </a:lvl1pPr>
          </a:lstStyle>
          <a:p>
            <a:r>
              <a:rPr lang="en-US"/>
              <a:t>Click to edit Master title style</a:t>
            </a:r>
          </a:p>
        </p:txBody>
      </p:sp>
      <p:sp>
        <p:nvSpPr>
          <p:cNvPr id="3" name="Picture Placeholder 2">
            <a:extLst>
              <a:ext uri="{FF2B5EF4-FFF2-40B4-BE49-F238E27FC236}">
                <a16:creationId xmlns:a16="http://schemas.microsoft.com/office/drawing/2014/main" id="{62584A50-8588-084A-980B-9140117A0DB9}"/>
              </a:ext>
            </a:extLst>
          </p:cNvPr>
          <p:cNvSpPr>
            <a:spLocks noGrp="1"/>
          </p:cNvSpPr>
          <p:nvPr>
            <p:ph type="pic" idx="1"/>
          </p:nvPr>
        </p:nvSpPr>
        <p:spPr>
          <a:xfrm>
            <a:off x="5183188" y="71120"/>
            <a:ext cx="6172200" cy="54457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FB169F-C114-1C4B-9D22-5FADF237A734}"/>
              </a:ext>
            </a:extLst>
          </p:cNvPr>
          <p:cNvSpPr>
            <a:spLocks noGrp="1"/>
          </p:cNvSpPr>
          <p:nvPr>
            <p:ph type="body" sz="half" idx="2"/>
          </p:nvPr>
        </p:nvSpPr>
        <p:spPr>
          <a:xfrm>
            <a:off x="839788" y="2570480"/>
            <a:ext cx="3932237" cy="2946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7CDE8DBA-B34B-3147-8D86-2FFC64E769FE}"/>
              </a:ext>
            </a:extLst>
          </p:cNvPr>
          <p:cNvCxnSpPr>
            <a:cxnSpLocks/>
          </p:cNvCxnSpPr>
          <p:nvPr userDrawn="1"/>
        </p:nvCxnSpPr>
        <p:spPr>
          <a:xfrm>
            <a:off x="849948" y="2504130"/>
            <a:ext cx="3932237" cy="0"/>
          </a:xfrm>
          <a:prstGeom prst="line">
            <a:avLst/>
          </a:prstGeom>
          <a:ln w="38100">
            <a:solidFill>
              <a:srgbClr val="1E35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531863"/>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695A6D-1F54-5C46-9679-79E694E6CF38}"/>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FE99237-359F-F443-BACC-75B007CA871D}"/>
              </a:ext>
            </a:extLst>
          </p:cNvPr>
          <p:cNvSpPr>
            <a:spLocks noGrp="1"/>
          </p:cNvSpPr>
          <p:nvPr>
            <p:ph type="title"/>
          </p:nvPr>
        </p:nvSpPr>
        <p:spPr>
          <a:xfrm>
            <a:off x="838200" y="74612"/>
            <a:ext cx="10515600" cy="91218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EE42D0-0A9E-A746-A23F-CE4673E786C8}"/>
              </a:ext>
            </a:extLst>
          </p:cNvPr>
          <p:cNvSpPr>
            <a:spLocks noGrp="1"/>
          </p:cNvSpPr>
          <p:nvPr>
            <p:ph type="body" idx="1"/>
          </p:nvPr>
        </p:nvSpPr>
        <p:spPr>
          <a:xfrm>
            <a:off x="838200" y="1136023"/>
            <a:ext cx="10515600" cy="42673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709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000" b="1" i="0" kern="1200" baseline="0">
          <a:solidFill>
            <a:srgbClr val="1E35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840">
          <p15:clr>
            <a:srgbClr val="F26B43"/>
          </p15:clr>
        </p15:guide>
        <p15:guide id="3" orient="horz" pos="22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8812-F67D-F5A0-C3FD-1FD48FF20348}"/>
              </a:ext>
            </a:extLst>
          </p:cNvPr>
          <p:cNvSpPr>
            <a:spLocks noGrp="1"/>
          </p:cNvSpPr>
          <p:nvPr>
            <p:ph type="ctrTitle"/>
          </p:nvPr>
        </p:nvSpPr>
        <p:spPr/>
        <p:txBody>
          <a:bodyPr>
            <a:normAutofit fontScale="90000"/>
          </a:bodyPr>
          <a:lstStyle/>
          <a:p>
            <a:pPr algn="ctr"/>
            <a:r>
              <a:rPr lang="en-US" dirty="0"/>
              <a:t>Optimal Management of Lipids for Secondary Prevention </a:t>
            </a:r>
          </a:p>
        </p:txBody>
      </p:sp>
      <p:sp>
        <p:nvSpPr>
          <p:cNvPr id="3" name="Subtitle 2">
            <a:extLst>
              <a:ext uri="{FF2B5EF4-FFF2-40B4-BE49-F238E27FC236}">
                <a16:creationId xmlns:a16="http://schemas.microsoft.com/office/drawing/2014/main" id="{D2E46B3E-FCDC-5635-208D-31C8D7867810}"/>
              </a:ext>
            </a:extLst>
          </p:cNvPr>
          <p:cNvSpPr>
            <a:spLocks noGrp="1"/>
          </p:cNvSpPr>
          <p:nvPr>
            <p:ph type="subTitle" idx="1"/>
          </p:nvPr>
        </p:nvSpPr>
        <p:spPr>
          <a:xfrm>
            <a:off x="0" y="3231571"/>
            <a:ext cx="12115800" cy="2307991"/>
          </a:xfrm>
        </p:spPr>
        <p:txBody>
          <a:bodyPr/>
          <a:lstStyle/>
          <a:p>
            <a:pPr marL="0" indent="0" algn="ctr">
              <a:buNone/>
            </a:pPr>
            <a:r>
              <a:rPr lang="en-US" b="1" dirty="0"/>
              <a:t>Team Lead Dr. Timir Paul MD, PhD, FSCAI; Co-Chair: Dr. Debabrata Mukherjee, MD, MSCAI</a:t>
            </a:r>
          </a:p>
          <a:p>
            <a:pPr marL="0" indent="0" algn="ctr">
              <a:buNone/>
            </a:pPr>
            <a:endParaRPr lang="en-US" b="1" dirty="0"/>
          </a:p>
          <a:p>
            <a:pPr marL="0" indent="0" algn="ctr">
              <a:buNone/>
            </a:pPr>
            <a:r>
              <a:rPr lang="en-US" dirty="0"/>
              <a:t>Evelyn Baram-Clothier, PhG, JD; Shahriar Dadkah, MD, FSCAI;  Faisal Latif , MD, FSCAI; Hany Ragy, MD, FSCAI; Talla Rousan, MD, FSCAI; Pradyumna Tummala, MD, FSCAI</a:t>
            </a:r>
          </a:p>
        </p:txBody>
      </p:sp>
      <p:sp>
        <p:nvSpPr>
          <p:cNvPr id="4" name="TextBox 3">
            <a:extLst>
              <a:ext uri="{FF2B5EF4-FFF2-40B4-BE49-F238E27FC236}">
                <a16:creationId xmlns:a16="http://schemas.microsoft.com/office/drawing/2014/main" id="{B70AF4ED-BABB-0F6D-D01B-139EE63C7AC5}"/>
              </a:ext>
            </a:extLst>
          </p:cNvPr>
          <p:cNvSpPr txBox="1"/>
          <p:nvPr/>
        </p:nvSpPr>
        <p:spPr>
          <a:xfrm>
            <a:off x="7419832" y="6314366"/>
            <a:ext cx="1883392" cy="281548"/>
          </a:xfrm>
          <a:prstGeom prst="rect">
            <a:avLst/>
          </a:prstGeom>
          <a:noFill/>
        </p:spPr>
        <p:txBody>
          <a:bodyPr wrap="square" rtlCol="0">
            <a:spAutoFit/>
          </a:bodyPr>
          <a:lstStyle/>
          <a:p>
            <a:r>
              <a:rPr lang="en-US" sz="1200" dirty="0"/>
              <a:t>Updated August 8, 2024</a:t>
            </a:r>
          </a:p>
        </p:txBody>
      </p:sp>
    </p:spTree>
    <p:extLst>
      <p:ext uri="{BB962C8B-B14F-4D97-AF65-F5344CB8AC3E}">
        <p14:creationId xmlns:p14="http://schemas.microsoft.com/office/powerpoint/2010/main" val="79365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A627-5538-84E2-DA1A-224889F3CBB0}"/>
              </a:ext>
            </a:extLst>
          </p:cNvPr>
          <p:cNvSpPr>
            <a:spLocks noGrp="1"/>
          </p:cNvSpPr>
          <p:nvPr>
            <p:ph type="title"/>
          </p:nvPr>
        </p:nvSpPr>
        <p:spPr>
          <a:xfrm>
            <a:off x="838200" y="268504"/>
            <a:ext cx="10515600" cy="893307"/>
          </a:xfrm>
        </p:spPr>
        <p:txBody>
          <a:bodyPr>
            <a:noAutofit/>
          </a:bodyPr>
          <a:lstStyle/>
          <a:p>
            <a:r>
              <a:rPr lang="en-US" sz="4000" dirty="0">
                <a:solidFill>
                  <a:schemeClr val="accent1">
                    <a:lumMod val="50000"/>
                  </a:schemeClr>
                </a:solidFill>
              </a:rPr>
              <a:t>Reduction</a:t>
            </a:r>
            <a:r>
              <a:rPr lang="en-US" sz="4000" b="1" dirty="0">
                <a:solidFill>
                  <a:schemeClr val="accent1">
                    <a:lumMod val="50000"/>
                  </a:schemeClr>
                </a:solidFill>
              </a:rPr>
              <a:t> in LDL Based on Daily Dose of Statin</a:t>
            </a:r>
          </a:p>
        </p:txBody>
      </p:sp>
      <p:sp>
        <p:nvSpPr>
          <p:cNvPr id="5" name="TextBox 4">
            <a:extLst>
              <a:ext uri="{FF2B5EF4-FFF2-40B4-BE49-F238E27FC236}">
                <a16:creationId xmlns:a16="http://schemas.microsoft.com/office/drawing/2014/main" id="{74CBE923-97D5-910F-607A-3004F1AA9F96}"/>
              </a:ext>
            </a:extLst>
          </p:cNvPr>
          <p:cNvSpPr txBox="1"/>
          <p:nvPr/>
        </p:nvSpPr>
        <p:spPr>
          <a:xfrm>
            <a:off x="1357471" y="1056813"/>
            <a:ext cx="8940080" cy="4108817"/>
          </a:xfrm>
          <a:prstGeom prst="rect">
            <a:avLst/>
          </a:prstGeom>
          <a:noFill/>
        </p:spPr>
        <p:txBody>
          <a:bodyPr wrap="square">
            <a:spAutoFit/>
          </a:bodyPr>
          <a:lstStyle/>
          <a:p>
            <a:r>
              <a:rPr lang="en-US" sz="1100" b="1" i="0" u="none" strike="noStrike" baseline="0" dirty="0">
                <a:latin typeface="Calibri" panose="020F0502020204030204" pitchFamily="34" charset="0"/>
              </a:rPr>
              <a:t>	</a:t>
            </a:r>
            <a:r>
              <a:rPr lang="en-US" sz="1100" b="0" i="0" u="none" strike="noStrike" baseline="0" dirty="0">
                <a:latin typeface="Times New Roman" panose="02020603050405020304" pitchFamily="18" charset="0"/>
              </a:rPr>
              <a:t>	</a:t>
            </a:r>
            <a:endParaRPr lang="en-US" sz="4800" b="0" i="0" u="none" strike="noStrike" baseline="0" dirty="0">
              <a:latin typeface="Times New Roman" panose="02020603050405020304" pitchFamily="18" charset="0"/>
            </a:endParaRPr>
          </a:p>
          <a:p>
            <a:r>
              <a:rPr lang="en-US" sz="1100" b="0" i="0" u="none" strike="noStrike" baseline="0" dirty="0">
                <a:latin typeface="Times New Roman" panose="02020603050405020304" pitchFamily="18" charset="0"/>
              </a:rPr>
              <a:t>				</a:t>
            </a:r>
            <a:r>
              <a:rPr lang="en-US" sz="2000" b="1" i="0" u="none" strike="noStrike" baseline="0" dirty="0">
                <a:latin typeface="Calibri" panose="020F0502020204030204" pitchFamily="34" charset="0"/>
              </a:rPr>
              <a:t>5 mg	10 mg	20 mg	40 mg	80 mg	</a:t>
            </a:r>
            <a:r>
              <a:rPr lang="en-US" sz="2000" b="1" i="0" u="none" strike="noStrike" baseline="0" dirty="0">
                <a:latin typeface="Times New Roman" panose="02020603050405020304" pitchFamily="18" charset="0"/>
              </a:rPr>
              <a:t>	</a:t>
            </a:r>
          </a:p>
          <a:p>
            <a:r>
              <a:rPr lang="fi-FI" sz="2000" b="1" i="0" u="none" strike="noStrike" baseline="0" dirty="0">
                <a:latin typeface="Times New Roman" panose="02020603050405020304" pitchFamily="18" charset="0"/>
              </a:rPr>
              <a:t>	</a:t>
            </a:r>
            <a:r>
              <a:rPr lang="fi-FI" sz="2000" b="1" i="0" u="none" strike="noStrike" baseline="0" dirty="0">
                <a:latin typeface="Calibri" panose="020F0502020204030204" pitchFamily="34" charset="0"/>
              </a:rPr>
              <a:t>Pravastatin		15%	20%	24%	</a:t>
            </a:r>
            <a:r>
              <a:rPr lang="fi-FI" sz="2000" b="1" i="0" u="none" strike="noStrike" baseline="0" dirty="0">
                <a:highlight>
                  <a:srgbClr val="FFFF00"/>
                </a:highlight>
                <a:latin typeface="Calibri" panose="020F0502020204030204" pitchFamily="34" charset="0"/>
              </a:rPr>
              <a:t>29%	33%</a:t>
            </a:r>
            <a:r>
              <a:rPr lang="fi-FI" sz="2000" b="1" i="0" u="none" strike="noStrike" baseline="0" dirty="0">
                <a:latin typeface="Calibri" panose="020F0502020204030204" pitchFamily="34" charset="0"/>
              </a:rPr>
              <a:t>	</a:t>
            </a:r>
            <a:r>
              <a:rPr lang="fi-FI" sz="2000" b="1" i="0" u="none" strike="noStrike" baseline="0" dirty="0">
                <a:latin typeface="Times New Roman" panose="02020603050405020304" pitchFamily="18" charset="0"/>
              </a:rPr>
              <a:t>	</a:t>
            </a:r>
          </a:p>
          <a:p>
            <a:r>
              <a:rPr lang="sv-SE" sz="2000" b="1" i="0" u="none" strike="noStrike" baseline="0" dirty="0">
                <a:latin typeface="Times New Roman" panose="02020603050405020304" pitchFamily="18" charset="0"/>
              </a:rPr>
              <a:t>	</a:t>
            </a:r>
            <a:r>
              <a:rPr lang="sv-SE" sz="2000" b="1" i="0" u="none" strike="noStrike" baseline="0" dirty="0">
                <a:latin typeface="Calibri" panose="020F0502020204030204" pitchFamily="34" charset="0"/>
              </a:rPr>
              <a:t>Simvastatin		23%	27%	</a:t>
            </a:r>
            <a:r>
              <a:rPr lang="sv-SE" sz="2000" b="1" i="0" u="none" strike="noStrike" baseline="0" dirty="0">
                <a:highlight>
                  <a:srgbClr val="FFFF00"/>
                </a:highlight>
                <a:latin typeface="Calibri" panose="020F0502020204030204" pitchFamily="34" charset="0"/>
              </a:rPr>
              <a:t>32%	37%</a:t>
            </a:r>
            <a:r>
              <a:rPr lang="sv-SE" sz="2000" b="1" i="0" u="none" strike="noStrike" baseline="0" dirty="0">
                <a:latin typeface="Calibri" panose="020F0502020204030204" pitchFamily="34" charset="0"/>
              </a:rPr>
              <a:t>	42%	</a:t>
            </a:r>
            <a:r>
              <a:rPr lang="sv-SE" sz="2000" b="1" i="0" u="none" strike="noStrike" baseline="0" dirty="0">
                <a:latin typeface="Times New Roman" panose="02020603050405020304" pitchFamily="18" charset="0"/>
              </a:rPr>
              <a:t>	</a:t>
            </a:r>
          </a:p>
          <a:p>
            <a:r>
              <a:rPr lang="fi-FI" sz="2000" b="1" i="0" u="none" strike="noStrike" baseline="0" dirty="0">
                <a:latin typeface="Times New Roman" panose="02020603050405020304" pitchFamily="18" charset="0"/>
              </a:rPr>
              <a:t>	</a:t>
            </a:r>
            <a:r>
              <a:rPr lang="fi-FI" sz="2000" b="1" i="0" u="none" strike="noStrike" baseline="0" dirty="0">
                <a:latin typeface="Calibri" panose="020F0502020204030204" pitchFamily="34" charset="0"/>
              </a:rPr>
              <a:t>Atorvastatin		31%	</a:t>
            </a:r>
            <a:r>
              <a:rPr lang="fi-FI" sz="2000" b="1" i="0" u="none" strike="noStrike" baseline="0" dirty="0">
                <a:highlight>
                  <a:srgbClr val="FFFF00"/>
                </a:highlight>
                <a:latin typeface="Calibri" panose="020F0502020204030204" pitchFamily="34" charset="0"/>
              </a:rPr>
              <a:t>37%	43%</a:t>
            </a:r>
            <a:r>
              <a:rPr lang="fi-FI" sz="2000" b="1" i="0" u="none" strike="noStrike" baseline="0" dirty="0">
                <a:latin typeface="Calibri" panose="020F0502020204030204" pitchFamily="34" charset="0"/>
              </a:rPr>
              <a:t>	</a:t>
            </a:r>
            <a:r>
              <a:rPr lang="fi-FI" sz="2000" b="1" i="0" u="none" strike="noStrike" baseline="0" dirty="0">
                <a:highlight>
                  <a:srgbClr val="00FF00"/>
                </a:highlight>
                <a:latin typeface="Calibri" panose="020F0502020204030204" pitchFamily="34" charset="0"/>
              </a:rPr>
              <a:t>49%	55%</a:t>
            </a:r>
            <a:r>
              <a:rPr lang="fi-FI" sz="2000" b="1" i="0" u="none" strike="noStrike" baseline="0" dirty="0">
                <a:latin typeface="Calibri" panose="020F0502020204030204" pitchFamily="34" charset="0"/>
              </a:rPr>
              <a:t>	</a:t>
            </a:r>
            <a:r>
              <a:rPr lang="fi-FI" sz="2000" b="1" i="0" u="none" strike="noStrike" baseline="0" dirty="0">
                <a:latin typeface="Times New Roman" panose="02020603050405020304" pitchFamily="18" charset="0"/>
              </a:rPr>
              <a:t>	</a:t>
            </a:r>
          </a:p>
          <a:p>
            <a:r>
              <a:rPr lang="fi-FI" sz="2000" b="1" i="0" u="none" strike="noStrike" baseline="0" dirty="0">
                <a:latin typeface="Times New Roman" panose="02020603050405020304" pitchFamily="18" charset="0"/>
              </a:rPr>
              <a:t>	</a:t>
            </a:r>
            <a:r>
              <a:rPr lang="fi-FI" sz="2000" b="1" i="0" u="none" strike="noStrike" baseline="0" dirty="0">
                <a:latin typeface="Calibri" panose="020F0502020204030204" pitchFamily="34" charset="0"/>
              </a:rPr>
              <a:t>Rosuvastatin		</a:t>
            </a:r>
            <a:r>
              <a:rPr lang="fi-FI" sz="2000" b="1" i="0" u="none" strike="noStrike" baseline="0" dirty="0">
                <a:highlight>
                  <a:srgbClr val="FFFF00"/>
                </a:highlight>
                <a:latin typeface="Calibri" panose="020F0502020204030204" pitchFamily="34" charset="0"/>
              </a:rPr>
              <a:t>38%	43%</a:t>
            </a:r>
            <a:r>
              <a:rPr lang="fi-FI" sz="2000" b="1" i="0" u="none" strike="noStrike" baseline="0" dirty="0">
                <a:latin typeface="Calibri" panose="020F0502020204030204" pitchFamily="34" charset="0"/>
              </a:rPr>
              <a:t>	</a:t>
            </a:r>
            <a:r>
              <a:rPr lang="fi-FI" sz="2000" b="1" i="0" u="none" strike="noStrike" baseline="0" dirty="0">
                <a:highlight>
                  <a:srgbClr val="00FF00"/>
                </a:highlight>
                <a:latin typeface="Calibri" panose="020F0502020204030204" pitchFamily="34" charset="0"/>
              </a:rPr>
              <a:t>48%	53%</a:t>
            </a:r>
            <a:r>
              <a:rPr lang="fi-FI" sz="2000" b="1" i="0" u="none" strike="noStrike" baseline="0" dirty="0">
                <a:latin typeface="Calibri" panose="020F0502020204030204" pitchFamily="34" charset="0"/>
              </a:rPr>
              <a:t>	58%</a:t>
            </a:r>
            <a:r>
              <a:rPr lang="fi-FI" sz="1100" b="0" i="0" u="none" strike="noStrike" baseline="0" dirty="0">
                <a:latin typeface="Calibri" panose="020F0502020204030204" pitchFamily="34" charset="0"/>
              </a:rPr>
              <a:t>	</a:t>
            </a:r>
            <a:r>
              <a:rPr lang="fi-FI" sz="1100" b="0" i="0" u="none" strike="noStrike" baseline="0" dirty="0">
                <a:latin typeface="Times New Roman" panose="02020603050405020304" pitchFamily="18" charset="0"/>
              </a:rPr>
              <a:t>	</a:t>
            </a:r>
            <a:endParaRPr lang="fi-FI" sz="4800" b="0" i="0" u="none" strike="noStrike" baseline="0" dirty="0">
              <a:latin typeface="Times New Roman" panose="02020603050405020304" pitchFamily="18" charset="0"/>
            </a:endParaRPr>
          </a:p>
          <a:p>
            <a:r>
              <a:rPr lang="en-US" sz="1100" b="0" i="0" u="none" strike="noStrike" baseline="0" dirty="0">
                <a:latin typeface="Times New Roman" panose="02020603050405020304" pitchFamily="18" charset="0"/>
              </a:rPr>
              <a:t>								</a:t>
            </a:r>
            <a:endParaRPr lang="en-US" sz="4800" b="0" i="0" u="none" strike="noStrike" baseline="0" dirty="0">
              <a:latin typeface="Times New Roman" panose="02020603050405020304" pitchFamily="18" charset="0"/>
            </a:endParaRPr>
          </a:p>
          <a:p>
            <a:r>
              <a:rPr lang="en-US" sz="1600" dirty="0">
                <a:highlight>
                  <a:srgbClr val="00FF00"/>
                </a:highlight>
              </a:rPr>
              <a:t>H</a:t>
            </a:r>
            <a:r>
              <a:rPr lang="en-US" sz="1600" b="0" i="0" u="none" strike="noStrike" baseline="0" dirty="0">
                <a:highlight>
                  <a:srgbClr val="00FF00"/>
                </a:highlight>
              </a:rPr>
              <a:t>igh intensity statins</a:t>
            </a:r>
          </a:p>
          <a:p>
            <a:r>
              <a:rPr lang="en-US" sz="1600" dirty="0">
                <a:highlight>
                  <a:srgbClr val="FFFF00"/>
                </a:highlight>
              </a:rPr>
              <a:t>Moderate intensity statins</a:t>
            </a:r>
          </a:p>
          <a:p>
            <a:r>
              <a:rPr lang="en-US" sz="1600" b="0" i="0" u="none" strike="noStrike" baseline="0" dirty="0">
                <a:highlight>
                  <a:srgbClr val="FFFF00"/>
                </a:highlight>
              </a:rPr>
              <a:t>Other moderate intensity statins: </a:t>
            </a:r>
            <a:r>
              <a:rPr lang="en-US" sz="1600" b="0" i="0" u="none" strike="noStrike" baseline="0" dirty="0"/>
              <a:t>Fluvastatin 80 mg, </a:t>
            </a:r>
            <a:r>
              <a:rPr lang="en-US" sz="1600" dirty="0"/>
              <a:t>Lovastatin 40-80 mg, and Pitavastatin 1-4 mg daily)</a:t>
            </a:r>
            <a:endParaRPr lang="en-US" sz="1600" b="0" i="0" u="none" strike="noStrike" baseline="0" dirty="0"/>
          </a:p>
        </p:txBody>
      </p:sp>
      <p:sp>
        <p:nvSpPr>
          <p:cNvPr id="3" name="TextBox 2">
            <a:extLst>
              <a:ext uri="{FF2B5EF4-FFF2-40B4-BE49-F238E27FC236}">
                <a16:creationId xmlns:a16="http://schemas.microsoft.com/office/drawing/2014/main" id="{F76755E1-33AB-2988-B622-61A47C863A92}"/>
              </a:ext>
            </a:extLst>
          </p:cNvPr>
          <p:cNvSpPr txBox="1"/>
          <p:nvPr/>
        </p:nvSpPr>
        <p:spPr>
          <a:xfrm>
            <a:off x="4803354" y="6018759"/>
            <a:ext cx="3305986" cy="523220"/>
          </a:xfrm>
          <a:prstGeom prst="rect">
            <a:avLst/>
          </a:prstGeom>
          <a:noFill/>
        </p:spPr>
        <p:txBody>
          <a:bodyPr wrap="square" lIns="91440" tIns="45720" rIns="91440" bIns="45720" rtlCol="0" anchor="t">
            <a:spAutoFit/>
          </a:bodyPr>
          <a:lstStyle/>
          <a:p>
            <a:r>
              <a:rPr lang="en-US" sz="1400" b="0" strike="noStrike" spc="-1" dirty="0">
                <a:solidFill>
                  <a:srgbClr val="000000"/>
                </a:solidFill>
                <a:cs typeface="Times New Roman"/>
              </a:rPr>
              <a:t>Grundy SM et al.</a:t>
            </a:r>
            <a:r>
              <a:rPr lang="en-US" sz="1400" spc="-1" dirty="0">
                <a:solidFill>
                  <a:srgbClr val="000000"/>
                </a:solidFill>
                <a:cs typeface="Times New Roman"/>
              </a:rPr>
              <a:t> </a:t>
            </a:r>
            <a:r>
              <a:rPr lang="en-US" sz="1400" b="0" i="1" strike="noStrike" spc="-1" dirty="0">
                <a:solidFill>
                  <a:srgbClr val="000000"/>
                </a:solidFill>
                <a:cs typeface="Times New Roman"/>
              </a:rPr>
              <a:t>Circulation</a:t>
            </a:r>
            <a:r>
              <a:rPr lang="en-US" sz="1400" b="0" strike="noStrike" spc="-1" dirty="0">
                <a:solidFill>
                  <a:srgbClr val="000000"/>
                </a:solidFill>
                <a:cs typeface="Times New Roman"/>
              </a:rPr>
              <a:t> 2018; 139 (</a:t>
            </a:r>
            <a:r>
              <a:rPr lang="en-US" sz="1400" spc="-1" dirty="0">
                <a:solidFill>
                  <a:srgbClr val="000000"/>
                </a:solidFill>
                <a:cs typeface="Times New Roman"/>
              </a:rPr>
              <a:t>25)</a:t>
            </a:r>
            <a:endParaRPr lang="en-US" sz="1400" b="0" strike="noStrike" dirty="0">
              <a:solidFill>
                <a:srgbClr val="000000"/>
              </a:solidFill>
              <a:cs typeface="Times New Roman"/>
            </a:endParaRPr>
          </a:p>
          <a:p>
            <a:r>
              <a:rPr lang="en-US" sz="1400" b="0" strike="noStrike" spc="-1" dirty="0">
                <a:solidFill>
                  <a:srgbClr val="000000"/>
                </a:solidFill>
                <a:cs typeface="Times New Roman"/>
              </a:rPr>
              <a:t>Collins R et al.</a:t>
            </a:r>
            <a:r>
              <a:rPr lang="en-US" sz="1400" spc="-1" dirty="0">
                <a:solidFill>
                  <a:srgbClr val="000000"/>
                </a:solidFill>
                <a:cs typeface="Times New Roman"/>
              </a:rPr>
              <a:t> </a:t>
            </a:r>
            <a:r>
              <a:rPr lang="en-US" sz="1400" i="0" u="none" strike="noStrike" baseline="0" dirty="0">
                <a:cs typeface="Times New Roman"/>
              </a:rPr>
              <a:t> </a:t>
            </a:r>
            <a:r>
              <a:rPr lang="en-US" sz="1400" i="1" u="none" strike="noStrike" baseline="0" dirty="0">
                <a:cs typeface="Times New Roman"/>
              </a:rPr>
              <a:t>Lancet </a:t>
            </a:r>
            <a:r>
              <a:rPr lang="en-US" sz="1400" i="0" u="none" strike="noStrike" baseline="0" dirty="0">
                <a:cs typeface="Times New Roman"/>
              </a:rPr>
              <a:t>2016; 388: 2532–61</a:t>
            </a:r>
            <a:endParaRPr lang="en-US" sz="1400" spc="-1" dirty="0">
              <a:cs typeface="Times New Roman"/>
            </a:endParaRPr>
          </a:p>
        </p:txBody>
      </p:sp>
    </p:spTree>
    <p:extLst>
      <p:ext uri="{BB962C8B-B14F-4D97-AF65-F5344CB8AC3E}">
        <p14:creationId xmlns:p14="http://schemas.microsoft.com/office/powerpoint/2010/main" val="4913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041D-BD7E-7BD6-18DE-78F6C4850AC5}"/>
              </a:ext>
            </a:extLst>
          </p:cNvPr>
          <p:cNvSpPr>
            <a:spLocks noGrp="1"/>
          </p:cNvSpPr>
          <p:nvPr>
            <p:ph type="title"/>
          </p:nvPr>
        </p:nvSpPr>
        <p:spPr>
          <a:xfrm>
            <a:off x="323556" y="66586"/>
            <a:ext cx="11695283" cy="1188671"/>
          </a:xfrm>
        </p:spPr>
        <p:txBody>
          <a:bodyPr>
            <a:normAutofit/>
          </a:bodyPr>
          <a:lstStyle/>
          <a:p>
            <a:pPr algn="ctr"/>
            <a:r>
              <a:rPr lang="en-US" sz="3600" b="1" dirty="0">
                <a:solidFill>
                  <a:schemeClr val="accent1">
                    <a:lumMod val="50000"/>
                  </a:schemeClr>
                </a:solidFill>
                <a:cs typeface="Times New Roman" panose="02020603050405020304" pitchFamily="18" charset="0"/>
              </a:rPr>
              <a:t>2018 Guideline: High versus Moderate Intensity Statin Therapy</a:t>
            </a:r>
          </a:p>
        </p:txBody>
      </p:sp>
      <p:sp>
        <p:nvSpPr>
          <p:cNvPr id="4" name="TextBox 3">
            <a:extLst>
              <a:ext uri="{FF2B5EF4-FFF2-40B4-BE49-F238E27FC236}">
                <a16:creationId xmlns:a16="http://schemas.microsoft.com/office/drawing/2014/main" id="{EBA15645-CD87-E75A-D17F-81BD4EA2A12D}"/>
              </a:ext>
            </a:extLst>
          </p:cNvPr>
          <p:cNvSpPr txBox="1"/>
          <p:nvPr/>
        </p:nvSpPr>
        <p:spPr>
          <a:xfrm>
            <a:off x="3629607" y="5602743"/>
            <a:ext cx="6472829" cy="276999"/>
          </a:xfrm>
          <a:prstGeom prst="rect">
            <a:avLst/>
          </a:prstGeom>
          <a:noFill/>
        </p:spPr>
        <p:txBody>
          <a:bodyPr wrap="square" lIns="91440" tIns="45720" rIns="91440" bIns="45720" rtlCol="0" anchor="t">
            <a:spAutoFit/>
          </a:bodyPr>
          <a:lstStyle/>
          <a:p>
            <a:endParaRPr lang="en-US" sz="1200" b="0" strike="noStrike" spc="-1" dirty="0">
              <a:solidFill>
                <a:srgbClr val="0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9D4A2E-7AEA-07C3-F273-4C53A4ED3F53}"/>
              </a:ext>
            </a:extLst>
          </p:cNvPr>
          <p:cNvSpPr>
            <a:spLocks noGrp="1"/>
          </p:cNvSpPr>
          <p:nvPr>
            <p:ph idx="1"/>
          </p:nvPr>
        </p:nvSpPr>
        <p:spPr>
          <a:xfrm>
            <a:off x="684291" y="1255257"/>
            <a:ext cx="11221382" cy="3510708"/>
          </a:xfrm>
        </p:spPr>
        <p:txBody>
          <a:bodyPr vert="horz" lIns="91440" tIns="45720" rIns="91440" bIns="45720" rtlCol="0" anchor="t">
            <a:noAutofit/>
          </a:bodyPr>
          <a:lstStyle/>
          <a:p>
            <a:pPr algn="l"/>
            <a:r>
              <a:rPr lang="en-US" b="1" i="0" u="none" strike="noStrike" baseline="0" dirty="0">
                <a:cs typeface="Times New Roman"/>
              </a:rPr>
              <a:t>Patients with ASCVD </a:t>
            </a:r>
            <a:r>
              <a:rPr lang="en-US" b="1" i="0" u="none" strike="noStrike" baseline="0" dirty="0">
                <a:solidFill>
                  <a:srgbClr val="FF0000"/>
                </a:solidFill>
                <a:cs typeface="Times New Roman"/>
              </a:rPr>
              <a:t>not</a:t>
            </a:r>
            <a:r>
              <a:rPr lang="en-US" b="1" i="0" u="none" strike="noStrike" baseline="0" dirty="0">
                <a:cs typeface="Times New Roman"/>
              </a:rPr>
              <a:t> at very high risk:</a:t>
            </a:r>
          </a:p>
          <a:p>
            <a:pPr lvl="1"/>
            <a:r>
              <a:rPr lang="en-US" sz="2800" b="1" i="0" u="none" strike="noStrike" baseline="0" dirty="0">
                <a:solidFill>
                  <a:schemeClr val="accent1">
                    <a:lumMod val="50000"/>
                  </a:schemeClr>
                </a:solidFill>
                <a:cs typeface="Times New Roman"/>
              </a:rPr>
              <a:t>Age </a:t>
            </a:r>
            <a:r>
              <a:rPr lang="en-US" sz="2800" b="1" i="0" u="sng" strike="noStrike" baseline="0" dirty="0">
                <a:solidFill>
                  <a:schemeClr val="accent1">
                    <a:lumMod val="50000"/>
                  </a:schemeClr>
                </a:solidFill>
                <a:cs typeface="Times New Roman"/>
              </a:rPr>
              <a:t>&lt;</a:t>
            </a:r>
            <a:r>
              <a:rPr lang="en-US" sz="2800" b="1" i="0" u="none" strike="noStrike" baseline="0" dirty="0">
                <a:solidFill>
                  <a:schemeClr val="accent1">
                    <a:lumMod val="50000"/>
                  </a:schemeClr>
                </a:solidFill>
                <a:cs typeface="Times New Roman"/>
              </a:rPr>
              <a:t>75</a:t>
            </a:r>
          </a:p>
          <a:p>
            <a:pPr lvl="2"/>
            <a:r>
              <a:rPr lang="en-US" sz="2400" b="1" dirty="0">
                <a:cs typeface="Times New Roman"/>
              </a:rPr>
              <a:t>High Intensity Statin to lower LDL-C by </a:t>
            </a:r>
            <a:r>
              <a:rPr lang="en-US" sz="2400" b="1" i="1" dirty="0">
                <a:cs typeface="Times New Roman"/>
              </a:rPr>
              <a:t>&gt;</a:t>
            </a:r>
            <a:r>
              <a:rPr lang="en-US" sz="2400" b="1" dirty="0">
                <a:cs typeface="Times New Roman"/>
              </a:rPr>
              <a:t>50%, Class I recommendation</a:t>
            </a:r>
          </a:p>
          <a:p>
            <a:pPr lvl="2"/>
            <a:r>
              <a:rPr lang="en-US" sz="2400" b="1" i="0" u="none" strike="noStrike" baseline="0" dirty="0">
                <a:cs typeface="Times New Roman"/>
              </a:rPr>
              <a:t>Moderate Intensity Statin, Class I recommendation for those who do not tolerate high intensity statin</a:t>
            </a:r>
          </a:p>
          <a:p>
            <a:pPr lvl="1"/>
            <a:r>
              <a:rPr lang="en-US" sz="2800" b="1" dirty="0">
                <a:solidFill>
                  <a:schemeClr val="accent1">
                    <a:lumMod val="50000"/>
                  </a:schemeClr>
                </a:solidFill>
                <a:cs typeface="Times New Roman"/>
              </a:rPr>
              <a:t>Age &gt;75</a:t>
            </a:r>
          </a:p>
          <a:p>
            <a:pPr lvl="2"/>
            <a:r>
              <a:rPr lang="en-US" b="1" dirty="0">
                <a:cs typeface="Times New Roman"/>
              </a:rPr>
              <a:t>Initiation of moderate or high intensity statin or continuation of high intensity statin are both reasonable, Class IIa recommendation</a:t>
            </a:r>
          </a:p>
          <a:p>
            <a:pPr algn="l"/>
            <a:r>
              <a:rPr lang="en-US" b="1" i="0" u="none" strike="noStrike" baseline="0" dirty="0">
                <a:cs typeface="Times New Roman"/>
              </a:rPr>
              <a:t>Patients with ASCVD at very high risk:</a:t>
            </a:r>
          </a:p>
          <a:p>
            <a:pPr lvl="1"/>
            <a:r>
              <a:rPr lang="en-US" sz="2000" b="1" dirty="0">
                <a:cs typeface="Times New Roman"/>
              </a:rPr>
              <a:t>High Intensity or Maximally Tolerated Statin is Class I recommendation</a:t>
            </a:r>
            <a:endParaRPr lang="en-US" sz="2000" b="1" i="0" u="none" strike="noStrike" baseline="0" dirty="0">
              <a:cs typeface="Times New Roman"/>
            </a:endParaRPr>
          </a:p>
        </p:txBody>
      </p:sp>
      <p:sp>
        <p:nvSpPr>
          <p:cNvPr id="5" name="TextBox 4">
            <a:extLst>
              <a:ext uri="{FF2B5EF4-FFF2-40B4-BE49-F238E27FC236}">
                <a16:creationId xmlns:a16="http://schemas.microsoft.com/office/drawing/2014/main" id="{86B290B2-8827-EF90-A21D-243470F44EC5}"/>
              </a:ext>
            </a:extLst>
          </p:cNvPr>
          <p:cNvSpPr txBox="1"/>
          <p:nvPr/>
        </p:nvSpPr>
        <p:spPr>
          <a:xfrm>
            <a:off x="4788957" y="6132070"/>
            <a:ext cx="35502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Grundy SM et al. </a:t>
            </a:r>
            <a:r>
              <a:rPr lang="en-US" sz="1400" i="1" dirty="0"/>
              <a:t>Circulation</a:t>
            </a:r>
            <a:r>
              <a:rPr lang="en-US" sz="1400" dirty="0"/>
              <a:t> 2018; 139 (25)​</a:t>
            </a:r>
          </a:p>
        </p:txBody>
      </p:sp>
    </p:spTree>
    <p:extLst>
      <p:ext uri="{BB962C8B-B14F-4D97-AF65-F5344CB8AC3E}">
        <p14:creationId xmlns:p14="http://schemas.microsoft.com/office/powerpoint/2010/main" val="186916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041D-BD7E-7BD6-18DE-78F6C4850AC5}"/>
              </a:ext>
            </a:extLst>
          </p:cNvPr>
          <p:cNvSpPr>
            <a:spLocks noGrp="1"/>
          </p:cNvSpPr>
          <p:nvPr>
            <p:ph type="title"/>
          </p:nvPr>
        </p:nvSpPr>
        <p:spPr>
          <a:xfrm>
            <a:off x="506436" y="0"/>
            <a:ext cx="11282289" cy="1097280"/>
          </a:xfrm>
        </p:spPr>
        <p:txBody>
          <a:bodyPr>
            <a:normAutofit/>
          </a:bodyPr>
          <a:lstStyle/>
          <a:p>
            <a:pPr algn="ctr"/>
            <a:r>
              <a:rPr lang="en-US" sz="4400" b="1" dirty="0">
                <a:solidFill>
                  <a:schemeClr val="accent1">
                    <a:lumMod val="50000"/>
                  </a:schemeClr>
                </a:solidFill>
              </a:rPr>
              <a:t>Follow up Labs </a:t>
            </a:r>
            <a:r>
              <a:rPr lang="en-US" sz="4400" dirty="0">
                <a:solidFill>
                  <a:schemeClr val="accent1">
                    <a:lumMod val="50000"/>
                  </a:schemeClr>
                </a:solidFill>
              </a:rPr>
              <a:t>&amp;</a:t>
            </a:r>
            <a:r>
              <a:rPr lang="en-US" sz="4400" b="1" dirty="0">
                <a:solidFill>
                  <a:schemeClr val="accent1">
                    <a:lumMod val="50000"/>
                  </a:schemeClr>
                </a:solidFill>
              </a:rPr>
              <a:t> Monitoring Statin Therapy</a:t>
            </a:r>
          </a:p>
        </p:txBody>
      </p:sp>
      <p:sp>
        <p:nvSpPr>
          <p:cNvPr id="3" name="Content Placeholder 2">
            <a:extLst>
              <a:ext uri="{FF2B5EF4-FFF2-40B4-BE49-F238E27FC236}">
                <a16:creationId xmlns:a16="http://schemas.microsoft.com/office/drawing/2014/main" id="{0955AC9E-D9A8-13BC-2F18-E881BCFB86AA}"/>
              </a:ext>
            </a:extLst>
          </p:cNvPr>
          <p:cNvSpPr>
            <a:spLocks noGrp="1"/>
          </p:cNvSpPr>
          <p:nvPr>
            <p:ph idx="1"/>
          </p:nvPr>
        </p:nvSpPr>
        <p:spPr>
          <a:xfrm>
            <a:off x="684290" y="1255257"/>
            <a:ext cx="11037059" cy="4347308"/>
          </a:xfrm>
        </p:spPr>
        <p:txBody>
          <a:bodyPr>
            <a:normAutofit lnSpcReduction="10000"/>
          </a:bodyPr>
          <a:lstStyle/>
          <a:p>
            <a:pPr marL="419100">
              <a:spcBef>
                <a:spcPts val="0"/>
              </a:spcBef>
            </a:pPr>
            <a:r>
              <a:rPr lang="en-US" sz="2000" i="0" dirty="0">
                <a:solidFill>
                  <a:srgbClr val="000000"/>
                </a:solidFill>
                <a:effectLst/>
                <a:cs typeface="Times New Roman" panose="02020603050405020304" pitchFamily="18" charset="0"/>
              </a:rPr>
              <a:t>Class I: Fasting lipid and appropriate safety indicators 4 to 12 weeks after statin initiation or dose adjustment and every 3 to 12 months thereafter based on need to assess adherence or safety.</a:t>
            </a:r>
          </a:p>
          <a:p>
            <a:pPr marL="419100">
              <a:spcBef>
                <a:spcPts val="0"/>
              </a:spcBef>
            </a:pPr>
            <a:endParaRPr lang="en-US" sz="2000" i="0" dirty="0">
              <a:solidFill>
                <a:srgbClr val="000000"/>
              </a:solidFill>
              <a:effectLst/>
              <a:cs typeface="Times New Roman" panose="02020603050405020304" pitchFamily="18" charset="0"/>
            </a:endParaRPr>
          </a:p>
          <a:p>
            <a:pPr marL="419100" marR="0" algn="l">
              <a:spcBef>
                <a:spcPts val="0"/>
              </a:spcBef>
              <a:spcAft>
                <a:spcPts val="0"/>
              </a:spcAft>
            </a:pPr>
            <a:r>
              <a:rPr lang="en-US" sz="2000" dirty="0">
                <a:solidFill>
                  <a:srgbClr val="000000"/>
                </a:solidFill>
                <a:cs typeface="Times New Roman" panose="02020603050405020304" pitchFamily="18" charset="0"/>
              </a:rPr>
              <a:t>Class I: In patients with chronic, stable liver disease, including nonalcoholic fatty liver disease, it is reasonable to use statins after obtaining baseline measurements and determining a schedule of monitoring and safety checks.</a:t>
            </a:r>
            <a:r>
              <a:rPr lang="en-US" sz="2000" i="0" dirty="0">
                <a:solidFill>
                  <a:srgbClr val="000000"/>
                </a:solidFill>
                <a:effectLst/>
                <a:cs typeface="Times New Roman" panose="02020603050405020304" pitchFamily="18" charset="0"/>
              </a:rPr>
              <a:t> </a:t>
            </a:r>
          </a:p>
          <a:p>
            <a:pPr marL="419100" marR="0" algn="l">
              <a:spcBef>
                <a:spcPts val="0"/>
              </a:spcBef>
              <a:spcAft>
                <a:spcPts val="0"/>
              </a:spcAft>
            </a:pPr>
            <a:endParaRPr lang="en-US" sz="2000" i="0" dirty="0">
              <a:solidFill>
                <a:srgbClr val="000000"/>
              </a:solidFill>
              <a:effectLst/>
              <a:cs typeface="Times New Roman" panose="02020603050405020304" pitchFamily="18" charset="0"/>
            </a:endParaRPr>
          </a:p>
          <a:p>
            <a:pPr marL="419100" marR="0" algn="l">
              <a:spcBef>
                <a:spcPts val="0"/>
              </a:spcBef>
              <a:spcAft>
                <a:spcPts val="0"/>
              </a:spcAft>
            </a:pPr>
            <a:r>
              <a:rPr lang="en-US" sz="2000" dirty="0">
                <a:solidFill>
                  <a:srgbClr val="000000"/>
                </a:solidFill>
                <a:cs typeface="Times New Roman" panose="02020603050405020304" pitchFamily="18" charset="0"/>
              </a:rPr>
              <a:t>Class IIa: In patients with severe statin-associated muscle symptoms or recurrent statin-associated muscle symptoms despite appropriate statin rechallenge, it is reasonable to use RCT proven non-statin therapy to provide net clinical benefit.</a:t>
            </a:r>
          </a:p>
          <a:p>
            <a:pPr marL="419100" marR="0" algn="l">
              <a:spcBef>
                <a:spcPts val="0"/>
              </a:spcBef>
              <a:spcAft>
                <a:spcPts val="0"/>
              </a:spcAft>
            </a:pPr>
            <a:endParaRPr lang="en-US" sz="2000" dirty="0">
              <a:solidFill>
                <a:srgbClr val="000000"/>
              </a:solidFill>
              <a:cs typeface="Times New Roman" panose="02020603050405020304" pitchFamily="18" charset="0"/>
            </a:endParaRPr>
          </a:p>
          <a:p>
            <a:pPr marL="419100" marR="0" algn="l">
              <a:spcBef>
                <a:spcPts val="0"/>
              </a:spcBef>
              <a:spcAft>
                <a:spcPts val="0"/>
              </a:spcAft>
            </a:pPr>
            <a:r>
              <a:rPr lang="en-US" sz="2000" dirty="0">
                <a:solidFill>
                  <a:srgbClr val="000000"/>
                </a:solidFill>
                <a:cs typeface="Times New Roman" panose="02020603050405020304" pitchFamily="18" charset="0"/>
              </a:rPr>
              <a:t>Class III:  Coenzyme Q10 is not recommended for routine use in patients treated with statins or for treatment of SAMS.</a:t>
            </a:r>
          </a:p>
          <a:p>
            <a:pPr marL="419100" marR="0" algn="l">
              <a:spcBef>
                <a:spcPts val="0"/>
              </a:spcBef>
              <a:spcAft>
                <a:spcPts val="0"/>
              </a:spcAft>
            </a:pPr>
            <a:endParaRPr lang="en-US" sz="2000" dirty="0">
              <a:solidFill>
                <a:srgbClr val="000000"/>
              </a:solidFill>
              <a:cs typeface="Times New Roman" panose="02020603050405020304" pitchFamily="18" charset="0"/>
            </a:endParaRPr>
          </a:p>
          <a:p>
            <a:pPr marL="419100" marR="0" algn="l">
              <a:spcBef>
                <a:spcPts val="0"/>
              </a:spcBef>
              <a:spcAft>
                <a:spcPts val="0"/>
              </a:spcAft>
            </a:pPr>
            <a:r>
              <a:rPr lang="en-US" sz="2000" dirty="0">
                <a:solidFill>
                  <a:srgbClr val="000000"/>
                </a:solidFill>
                <a:cs typeface="Times New Roman" panose="02020603050405020304" pitchFamily="18" charset="0"/>
              </a:rPr>
              <a:t>Class III: In patients treated with statins, routine measurements of creatine kinase and transaminase levels are not useful. </a:t>
            </a:r>
          </a:p>
        </p:txBody>
      </p:sp>
      <p:sp>
        <p:nvSpPr>
          <p:cNvPr id="5" name="TextBox 4">
            <a:extLst>
              <a:ext uri="{FF2B5EF4-FFF2-40B4-BE49-F238E27FC236}">
                <a16:creationId xmlns:a16="http://schemas.microsoft.com/office/drawing/2014/main" id="{9CBB1D16-973E-F67E-A76C-7469A057AEA7}"/>
              </a:ext>
            </a:extLst>
          </p:cNvPr>
          <p:cNvSpPr txBox="1"/>
          <p:nvPr/>
        </p:nvSpPr>
        <p:spPr>
          <a:xfrm>
            <a:off x="8171135" y="5294788"/>
            <a:ext cx="35502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Grundy SM et al. </a:t>
            </a:r>
            <a:r>
              <a:rPr lang="en-US" sz="1400" i="1" dirty="0"/>
              <a:t>Circulation</a:t>
            </a:r>
            <a:r>
              <a:rPr lang="en-US" sz="1400" dirty="0"/>
              <a:t> 2018; 139 (25)​</a:t>
            </a:r>
          </a:p>
        </p:txBody>
      </p:sp>
    </p:spTree>
    <p:extLst>
      <p:ext uri="{BB962C8B-B14F-4D97-AF65-F5344CB8AC3E}">
        <p14:creationId xmlns:p14="http://schemas.microsoft.com/office/powerpoint/2010/main" val="223045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041D-BD7E-7BD6-18DE-78F6C4850AC5}"/>
              </a:ext>
            </a:extLst>
          </p:cNvPr>
          <p:cNvSpPr>
            <a:spLocks noGrp="1"/>
          </p:cNvSpPr>
          <p:nvPr>
            <p:ph type="title"/>
          </p:nvPr>
        </p:nvSpPr>
        <p:spPr>
          <a:xfrm>
            <a:off x="844061" y="0"/>
            <a:ext cx="10562747" cy="1111348"/>
          </a:xfrm>
        </p:spPr>
        <p:txBody>
          <a:bodyPr>
            <a:normAutofit/>
          </a:bodyPr>
          <a:lstStyle/>
          <a:p>
            <a:pPr algn="ctr"/>
            <a:r>
              <a:rPr lang="en-US" sz="4000" b="1" dirty="0">
                <a:solidFill>
                  <a:schemeClr val="accent1">
                    <a:lumMod val="50000"/>
                  </a:schemeClr>
                </a:solidFill>
              </a:rPr>
              <a:t>Statin Therapy for Women</a:t>
            </a:r>
          </a:p>
        </p:txBody>
      </p:sp>
      <p:sp>
        <p:nvSpPr>
          <p:cNvPr id="3" name="Content Placeholder 2">
            <a:extLst>
              <a:ext uri="{FF2B5EF4-FFF2-40B4-BE49-F238E27FC236}">
                <a16:creationId xmlns:a16="http://schemas.microsoft.com/office/drawing/2014/main" id="{0955AC9E-D9A8-13BC-2F18-E881BCFB86AA}"/>
              </a:ext>
            </a:extLst>
          </p:cNvPr>
          <p:cNvSpPr>
            <a:spLocks noGrp="1"/>
          </p:cNvSpPr>
          <p:nvPr>
            <p:ph idx="1"/>
          </p:nvPr>
        </p:nvSpPr>
        <p:spPr>
          <a:xfrm>
            <a:off x="684291" y="1255255"/>
            <a:ext cx="10794946" cy="4347309"/>
          </a:xfrm>
        </p:spPr>
        <p:txBody>
          <a:bodyPr>
            <a:normAutofit/>
          </a:bodyPr>
          <a:lstStyle/>
          <a:p>
            <a:pPr algn="l"/>
            <a:r>
              <a:rPr lang="en-US" sz="2200" i="0" u="none" strike="noStrike" baseline="0" dirty="0">
                <a:cs typeface="Times New Roman" panose="02020603050405020304" pitchFamily="18" charset="0"/>
              </a:rPr>
              <a:t>Class I. Clinicians should consider conditions specific to women, such as premature menopause (age &lt;40 years) and history of pregnancy associated disorders (hypertension, preeclampsia, gestational diabetes mellitus, small-for-gestational-age infants, preterm deliveries), when discussing lifestyle intervention and the potential for benefit of statin therapy.</a:t>
            </a:r>
          </a:p>
          <a:p>
            <a:pPr algn="l"/>
            <a:r>
              <a:rPr lang="en-US" sz="2200" i="0" u="none" strike="noStrike" baseline="0" dirty="0">
                <a:cs typeface="Times New Roman" panose="02020603050405020304" pitchFamily="18" charset="0"/>
              </a:rPr>
              <a:t>Class I. Women of childbearing age who are treated with statin therapy and are sexually active should be counseled to use a reliable form of contraception.</a:t>
            </a:r>
          </a:p>
          <a:p>
            <a:pPr algn="l"/>
            <a:r>
              <a:rPr lang="en-US" sz="2200" i="0" u="none" strike="noStrike" baseline="0" dirty="0">
                <a:cs typeface="Times New Roman" panose="02020603050405020304" pitchFamily="18" charset="0"/>
              </a:rPr>
              <a:t>Class I. Women of childbearing age with hypercholesterolemia who plan to become pregnant should stop the statin 1 to 2 months before pregnancy is attempted, or if they become pregnant while on a statin, should have the statin stopped as soon as the pregnancy is discovered.  All statins are currently contraindicated in pregnancy. </a:t>
            </a:r>
            <a:endParaRPr lang="en-US" sz="2200" i="0" dirty="0">
              <a:solidFill>
                <a:srgbClr val="000000"/>
              </a:solidFill>
              <a:effectLst/>
              <a:cs typeface="Times New Roman" panose="02020603050405020304" pitchFamily="18" charset="0"/>
            </a:endParaRPr>
          </a:p>
        </p:txBody>
      </p:sp>
      <p:sp>
        <p:nvSpPr>
          <p:cNvPr id="5" name="TextBox 4">
            <a:extLst>
              <a:ext uri="{FF2B5EF4-FFF2-40B4-BE49-F238E27FC236}">
                <a16:creationId xmlns:a16="http://schemas.microsoft.com/office/drawing/2014/main" id="{F273CD5E-822E-7508-7C26-261FE14B9BAF}"/>
              </a:ext>
            </a:extLst>
          </p:cNvPr>
          <p:cNvSpPr txBox="1"/>
          <p:nvPr/>
        </p:nvSpPr>
        <p:spPr>
          <a:xfrm>
            <a:off x="8171135" y="5294788"/>
            <a:ext cx="35502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Grundy SM et al. </a:t>
            </a:r>
            <a:r>
              <a:rPr lang="en-US" sz="1400" i="1" dirty="0"/>
              <a:t>Circulation</a:t>
            </a:r>
            <a:r>
              <a:rPr lang="en-US" sz="1400" dirty="0"/>
              <a:t> 2018; 139 (25)​</a:t>
            </a:r>
          </a:p>
        </p:txBody>
      </p:sp>
    </p:spTree>
    <p:extLst>
      <p:ext uri="{BB962C8B-B14F-4D97-AF65-F5344CB8AC3E}">
        <p14:creationId xmlns:p14="http://schemas.microsoft.com/office/powerpoint/2010/main" val="3195793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CABF-DFD8-D736-2769-345C7868D1B7}"/>
              </a:ext>
            </a:extLst>
          </p:cNvPr>
          <p:cNvSpPr>
            <a:spLocks noGrp="1"/>
          </p:cNvSpPr>
          <p:nvPr>
            <p:ph type="title"/>
          </p:nvPr>
        </p:nvSpPr>
        <p:spPr/>
        <p:txBody>
          <a:bodyPr/>
          <a:lstStyle/>
          <a:p>
            <a:pPr algn="ctr"/>
            <a:r>
              <a:rPr lang="en-US" dirty="0"/>
              <a:t>Ezetimibe</a:t>
            </a:r>
          </a:p>
        </p:txBody>
      </p:sp>
      <p:sp>
        <p:nvSpPr>
          <p:cNvPr id="4" name="Content Placeholder 3">
            <a:extLst>
              <a:ext uri="{FF2B5EF4-FFF2-40B4-BE49-F238E27FC236}">
                <a16:creationId xmlns:a16="http://schemas.microsoft.com/office/drawing/2014/main" id="{7543F496-4676-9C03-9597-2AF8571A4411}"/>
              </a:ext>
            </a:extLst>
          </p:cNvPr>
          <p:cNvSpPr>
            <a:spLocks noGrp="1"/>
          </p:cNvSpPr>
          <p:nvPr>
            <p:ph idx="1"/>
          </p:nvPr>
        </p:nvSpPr>
        <p:spPr>
          <a:xfrm>
            <a:off x="838200" y="1174044"/>
            <a:ext cx="10347512" cy="4052753"/>
          </a:xfrm>
        </p:spPr>
        <p:txBody>
          <a:bodyPr vert="horz" lIns="91440" tIns="45720" rIns="91440" bIns="45720" rtlCol="0" anchor="t">
            <a:normAutofit/>
          </a:bodyPr>
          <a:lstStyle/>
          <a:p>
            <a:pPr>
              <a:defRPr/>
            </a:pPr>
            <a:r>
              <a:rPr kumimoji="0" lang="en-US" b="0" i="0" u="none" strike="noStrike" kern="1200" cap="none" spc="0" normalizeH="0" baseline="0" noProof="0" dirty="0">
                <a:ln>
                  <a:noFill/>
                </a:ln>
                <a:effectLst/>
                <a:uLnTx/>
                <a:uFillTx/>
                <a:ea typeface="+mn-ea"/>
                <a:cs typeface="+mn-cs"/>
              </a:rPr>
              <a:t>Ezetimibe selectively blocks the NPC1L1 protein in the jejunal brush border and the biliary surface of hepatocytes, inhibiting cholesterol absorption.</a:t>
            </a:r>
            <a:r>
              <a:rPr lang="en-US" dirty="0"/>
              <a:t> </a:t>
            </a:r>
            <a:endParaRPr lang="en-US" b="0"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ea typeface="+mn-ea"/>
                <a:cs typeface="+mn-cs"/>
              </a:rPr>
              <a:t>Ezetimibe leads to an incremental reduction in LDL level when added to statin or as monotherapy (in patients who cannot take statin)</a:t>
            </a:r>
            <a:endParaRPr lang="en-US" b="0" i="0" u="none" strike="noStrike" kern="1200" cap="none" spc="0" normalizeH="0" baseline="0" noProof="0" dirty="0">
              <a:ln>
                <a:noFill/>
              </a:ln>
              <a:effectLst/>
              <a:uLnTx/>
              <a:uFillTx/>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↓total cholesterol by 13%</a:t>
            </a:r>
            <a:endParaRPr lang="en-US" sz="2000" b="0" i="0" u="none" strike="noStrike" kern="1200" cap="none" spc="0" normalizeH="0" baseline="0" noProof="0" dirty="0">
              <a:ln>
                <a:noFill/>
              </a:ln>
              <a:effectLst/>
              <a:uLnTx/>
              <a:uFillTx/>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↓LDL by 18.5%</a:t>
            </a:r>
            <a:endParaRPr lang="en-US" sz="2000" b="0" i="0" u="none" strike="noStrike" kern="1200" cap="none" spc="0" normalizeH="0" baseline="0" noProof="0" dirty="0">
              <a:ln>
                <a:noFill/>
              </a:ln>
              <a:effectLst/>
              <a:uLnTx/>
              <a:uFillTx/>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↑HDL by 3%</a:t>
            </a:r>
            <a:endParaRPr lang="en-US" sz="2000" b="0" i="0" u="none" strike="noStrike" kern="1200" cap="none" spc="0" normalizeH="0" baseline="0" noProof="0" dirty="0">
              <a:ln>
                <a:noFill/>
              </a:ln>
              <a:effectLst/>
              <a:uLnTx/>
              <a:uFillTx/>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↓triglycerides by 8%</a:t>
            </a:r>
            <a:endParaRPr lang="en-US" sz="2000" b="0" i="0" u="none" strike="noStrike" kern="1200" cap="none" spc="0" normalizeH="0" baseline="0" noProof="0" dirty="0">
              <a:ln>
                <a:noFill/>
              </a:ln>
              <a:effectLst/>
              <a:uLnTx/>
              <a:uFillTx/>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pic>
        <p:nvPicPr>
          <p:cNvPr id="5" name="Picture 4">
            <a:extLst>
              <a:ext uri="{FF2B5EF4-FFF2-40B4-BE49-F238E27FC236}">
                <a16:creationId xmlns:a16="http://schemas.microsoft.com/office/drawing/2014/main" id="{CBDF73ED-71F7-E402-1AD4-B30F8A098632}"/>
              </a:ext>
            </a:extLst>
          </p:cNvPr>
          <p:cNvPicPr>
            <a:picLocks noChangeAspect="1"/>
          </p:cNvPicPr>
          <p:nvPr/>
        </p:nvPicPr>
        <p:blipFill>
          <a:blip r:embed="rId3"/>
          <a:stretch>
            <a:fillRect/>
          </a:stretch>
        </p:blipFill>
        <p:spPr>
          <a:xfrm>
            <a:off x="4632879" y="2817106"/>
            <a:ext cx="6552833" cy="2225602"/>
          </a:xfrm>
          <a:prstGeom prst="rect">
            <a:avLst/>
          </a:prstGeom>
        </p:spPr>
      </p:pic>
      <p:sp>
        <p:nvSpPr>
          <p:cNvPr id="6" name="TextBox 5">
            <a:extLst>
              <a:ext uri="{FF2B5EF4-FFF2-40B4-BE49-F238E27FC236}">
                <a16:creationId xmlns:a16="http://schemas.microsoft.com/office/drawing/2014/main" id="{75425BD7-91AC-2B8B-FE61-2F7D98528387}"/>
              </a:ext>
            </a:extLst>
          </p:cNvPr>
          <p:cNvSpPr txBox="1"/>
          <p:nvPr/>
        </p:nvSpPr>
        <p:spPr>
          <a:xfrm>
            <a:off x="6754567" y="4888820"/>
            <a:ext cx="5142867" cy="307777"/>
          </a:xfrm>
          <a:prstGeom prst="rect">
            <a:avLst/>
          </a:prstGeom>
          <a:noFill/>
        </p:spPr>
        <p:txBody>
          <a:bodyPr wrap="square" lIns="91440" tIns="45720" rIns="91440" bIns="45720" rtlCol="0" anchor="t">
            <a:spAutoFit/>
          </a:bodyPr>
          <a:lstStyle/>
          <a:p>
            <a:pPr lvl="1"/>
            <a:endParaRPr lang="en-US" sz="1400" dirty="0"/>
          </a:p>
        </p:txBody>
      </p:sp>
      <p:sp>
        <p:nvSpPr>
          <p:cNvPr id="3" name="TextBox 2">
            <a:extLst>
              <a:ext uri="{FF2B5EF4-FFF2-40B4-BE49-F238E27FC236}">
                <a16:creationId xmlns:a16="http://schemas.microsoft.com/office/drawing/2014/main" id="{FA8379FC-FAFE-F9E9-35CD-89944A4D5FE5}"/>
              </a:ext>
            </a:extLst>
          </p:cNvPr>
          <p:cNvSpPr txBox="1"/>
          <p:nvPr/>
        </p:nvSpPr>
        <p:spPr>
          <a:xfrm>
            <a:off x="5163531" y="6099020"/>
            <a:ext cx="35502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Grundy SM et al. </a:t>
            </a:r>
            <a:r>
              <a:rPr lang="en-US" sz="1400" i="1" dirty="0"/>
              <a:t>Circulation</a:t>
            </a:r>
            <a:r>
              <a:rPr lang="en-US" sz="1400" dirty="0"/>
              <a:t> 2018; 139 (25)​</a:t>
            </a:r>
          </a:p>
        </p:txBody>
      </p:sp>
    </p:spTree>
    <p:extLst>
      <p:ext uri="{BB962C8B-B14F-4D97-AF65-F5344CB8AC3E}">
        <p14:creationId xmlns:p14="http://schemas.microsoft.com/office/powerpoint/2010/main" val="157951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CABF-DFD8-D736-2769-345C7868D1B7}"/>
              </a:ext>
            </a:extLst>
          </p:cNvPr>
          <p:cNvSpPr>
            <a:spLocks noGrp="1"/>
          </p:cNvSpPr>
          <p:nvPr>
            <p:ph type="title"/>
          </p:nvPr>
        </p:nvSpPr>
        <p:spPr/>
        <p:txBody>
          <a:bodyPr/>
          <a:lstStyle/>
          <a:p>
            <a:pPr algn="ctr"/>
            <a:r>
              <a:rPr lang="en-US" dirty="0"/>
              <a:t>Bempedoic acid</a:t>
            </a:r>
          </a:p>
        </p:txBody>
      </p:sp>
      <p:sp>
        <p:nvSpPr>
          <p:cNvPr id="4" name="Content Placeholder 3">
            <a:extLst>
              <a:ext uri="{FF2B5EF4-FFF2-40B4-BE49-F238E27FC236}">
                <a16:creationId xmlns:a16="http://schemas.microsoft.com/office/drawing/2014/main" id="{81262215-CCA7-B5A4-0CB8-EDA87472EAFB}"/>
              </a:ext>
            </a:extLst>
          </p:cNvPr>
          <p:cNvSpPr>
            <a:spLocks noGrp="1"/>
          </p:cNvSpPr>
          <p:nvPr>
            <p:ph idx="1"/>
          </p:nvPr>
        </p:nvSpPr>
        <p:spPr>
          <a:xfrm>
            <a:off x="838199" y="1174044"/>
            <a:ext cx="10515599" cy="4169852"/>
          </a:xfrm>
        </p:spPr>
        <p:txBody>
          <a:bodyPr>
            <a:normAutofit fontScale="25000" lnSpcReduction="20000"/>
          </a:bodyPr>
          <a:lstStyle/>
          <a:p>
            <a:r>
              <a:rPr lang="en-US" sz="9600" dirty="0"/>
              <a:t>ATP citrate lyase inhibitor. ATP citrate lyase is one of the key enzymes in the cholesterol biosynthesis pathway.</a:t>
            </a:r>
          </a:p>
          <a:p>
            <a:r>
              <a:rPr lang="en-US" sz="9600" dirty="0"/>
              <a:t>Bempedoic acid is a prodrug and requires activation in the liver. </a:t>
            </a:r>
          </a:p>
          <a:p>
            <a:r>
              <a:rPr lang="en-US" sz="9600" dirty="0"/>
              <a:t>↓18% of LDL levels (add on to statin); ↓24.5%  (add on to ezetimibe, no statin)</a:t>
            </a:r>
          </a:p>
          <a:p>
            <a:r>
              <a:rPr lang="en-US" sz="9600" dirty="0"/>
              <a:t>Statin-intolerant patients treated with </a:t>
            </a:r>
            <a:r>
              <a:rPr lang="en-US" sz="9600" dirty="0" err="1"/>
              <a:t>bempedoic</a:t>
            </a:r>
            <a:r>
              <a:rPr lang="en-US" sz="9600" dirty="0"/>
              <a:t> acid was associated with a reduced risk of composite of death from cardiovascular causes, nonfatal myocardial infarction, nonfatal stroke, or coronary revascularization (RRR 13%)</a:t>
            </a:r>
          </a:p>
          <a:p>
            <a:r>
              <a:rPr lang="en-US" sz="9600" dirty="0"/>
              <a:t>Reported side effects include hyperuricemia, gout, cholelithiasis, and tendon rupture</a:t>
            </a:r>
          </a:p>
          <a:p>
            <a:r>
              <a:rPr lang="en-US" sz="9600" dirty="0"/>
              <a:t>FDA approved in 2/2020 and indications expanded in </a:t>
            </a:r>
            <a:r>
              <a:rPr lang="en-US" sz="9600"/>
              <a:t>March 2024</a:t>
            </a:r>
            <a:endParaRPr lang="en-US" sz="9600" dirty="0"/>
          </a:p>
          <a:p>
            <a:r>
              <a:rPr lang="en-US" sz="9600" dirty="0"/>
              <a:t>Dose: 180 mg PO once daily </a:t>
            </a:r>
          </a:p>
          <a:p>
            <a:pPr marL="0" indent="0">
              <a:buNone/>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093EA65-F222-7A1A-0D34-86CE283989F3}"/>
              </a:ext>
            </a:extLst>
          </p:cNvPr>
          <p:cNvSpPr txBox="1"/>
          <p:nvPr/>
        </p:nvSpPr>
        <p:spPr>
          <a:xfrm>
            <a:off x="4635072" y="5827175"/>
            <a:ext cx="4145687" cy="738664"/>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Ray et al. </a:t>
            </a:r>
            <a:r>
              <a:rPr lang="da-DK" sz="1400" dirty="0"/>
              <a:t>, </a:t>
            </a:r>
            <a:r>
              <a:rPr lang="da-DK" sz="1400" i="1" dirty="0"/>
              <a:t>N. Engl. J. Med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2019;380:1022-32</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Ballantyne et al.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Atherosclerosis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277 (2018) 195e203</a:t>
            </a:r>
          </a:p>
          <a:p>
            <a:r>
              <a:rPr lang="en-US" sz="1400" dirty="0"/>
              <a:t>Nissen et al. N </a:t>
            </a:r>
            <a:r>
              <a:rPr lang="en-US" sz="1400" dirty="0" err="1"/>
              <a:t>Engl</a:t>
            </a:r>
            <a:r>
              <a:rPr lang="en-US" sz="1400" dirty="0"/>
              <a:t> J Med 2023;388:1353-64</a:t>
            </a:r>
          </a:p>
        </p:txBody>
      </p:sp>
    </p:spTree>
    <p:extLst>
      <p:ext uri="{BB962C8B-B14F-4D97-AF65-F5344CB8AC3E}">
        <p14:creationId xmlns:p14="http://schemas.microsoft.com/office/powerpoint/2010/main" val="149165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8B5C-20D3-B840-2EB4-9281A0934148}"/>
              </a:ext>
            </a:extLst>
          </p:cNvPr>
          <p:cNvSpPr>
            <a:spLocks noGrp="1"/>
          </p:cNvSpPr>
          <p:nvPr>
            <p:ph type="title"/>
          </p:nvPr>
        </p:nvSpPr>
        <p:spPr>
          <a:xfrm>
            <a:off x="838200" y="-5063"/>
            <a:ext cx="10630712" cy="1091479"/>
          </a:xfrm>
        </p:spPr>
        <p:txBody>
          <a:bodyPr>
            <a:normAutofit fontScale="90000"/>
          </a:bodyPr>
          <a:lstStyle/>
          <a:p>
            <a:pPr algn="ctr" defTabSz="914377" fontAlgn="base">
              <a:lnSpc>
                <a:spcPct val="120000"/>
              </a:lnSpc>
              <a:spcBef>
                <a:spcPts val="1000"/>
              </a:spcBef>
              <a:spcAft>
                <a:spcPct val="0"/>
              </a:spcAft>
              <a:buSzPct val="125000"/>
              <a:defRPr/>
            </a:pPr>
            <a:br>
              <a:rPr lang="en-US" dirty="0">
                <a:latin typeface="Calibri"/>
              </a:rPr>
            </a:br>
            <a:r>
              <a:rPr lang="en-US" sz="4900" dirty="0">
                <a:solidFill>
                  <a:schemeClr val="accent1">
                    <a:lumMod val="50000"/>
                  </a:schemeClr>
                </a:solidFill>
              </a:rPr>
              <a:t>PCSK9, PCSK9 Inhibitors and CV Outcomes</a:t>
            </a:r>
            <a:br>
              <a:rPr lang="en-US" sz="3200" dirty="0">
                <a:latin typeface="Gill Sans MT"/>
                <a:ea typeface="+mn-ea"/>
                <a:cs typeface="+mn-cs"/>
              </a:rPr>
            </a:br>
            <a:endParaRPr lang="en-US" dirty="0">
              <a:solidFill>
                <a:srgbClr val="7030A0"/>
              </a:solidFill>
            </a:endParaRPr>
          </a:p>
        </p:txBody>
      </p:sp>
      <p:sp>
        <p:nvSpPr>
          <p:cNvPr id="3" name="Content Placeholder 2">
            <a:extLst>
              <a:ext uri="{FF2B5EF4-FFF2-40B4-BE49-F238E27FC236}">
                <a16:creationId xmlns:a16="http://schemas.microsoft.com/office/drawing/2014/main" id="{66AD1399-6044-7061-DC05-5A826F342E60}"/>
              </a:ext>
            </a:extLst>
          </p:cNvPr>
          <p:cNvSpPr>
            <a:spLocks noGrp="1"/>
          </p:cNvSpPr>
          <p:nvPr>
            <p:ph idx="1"/>
          </p:nvPr>
        </p:nvSpPr>
        <p:spPr>
          <a:xfrm>
            <a:off x="938151" y="1169541"/>
            <a:ext cx="10415649" cy="3928415"/>
          </a:xfrm>
        </p:spPr>
        <p:txBody>
          <a:bodyPr vert="horz" lIns="91440" tIns="45720" rIns="91440" bIns="45720" rtlCol="0" anchor="t">
            <a:normAutofit lnSpcReduction="10000"/>
          </a:bodyPr>
          <a:lstStyle/>
          <a:p>
            <a:r>
              <a:rPr lang="en-US" dirty="0"/>
              <a:t>PCSK9 inhibits LDL-C levels by targeting them for degradation in lysosomes.</a:t>
            </a:r>
          </a:p>
          <a:p>
            <a:r>
              <a:rPr lang="en-US" dirty="0"/>
              <a:t>Currently available PCSK9 inhibitors (PCSK9i) </a:t>
            </a:r>
            <a:r>
              <a:rPr lang="en-US"/>
              <a:t>and PCSK9 </a:t>
            </a:r>
            <a:r>
              <a:rPr lang="en-US" dirty="0"/>
              <a:t>targeting agents are monoclonal antibodies and small interfering RNAs which inhibit PCSK9 synthesis</a:t>
            </a:r>
          </a:p>
          <a:p>
            <a:r>
              <a:rPr lang="en-US" dirty="0"/>
              <a:t>PCSK9i prevent the breakdown of LDL receptors, increasing protein half-life and lowering circulating LDL-C</a:t>
            </a:r>
          </a:p>
          <a:p>
            <a:r>
              <a:rPr lang="en-US" dirty="0"/>
              <a:t>Evolocumab and Alirocumab have been studied in randomized clinical trials </a:t>
            </a:r>
            <a:r>
              <a:rPr lang="en-US" b="1" dirty="0">
                <a:solidFill>
                  <a:schemeClr val="accent1">
                    <a:lumMod val="50000"/>
                  </a:schemeClr>
                </a:solidFill>
              </a:rPr>
              <a:t> </a:t>
            </a:r>
            <a:r>
              <a:rPr lang="en-US" dirty="0"/>
              <a:t>with statin ± ezetimibe therapy. </a:t>
            </a:r>
            <a:endParaRPr lang="en-US" sz="2400" dirty="0"/>
          </a:p>
          <a:p>
            <a:endParaRPr lang="en-US" dirty="0"/>
          </a:p>
        </p:txBody>
      </p:sp>
      <p:sp>
        <p:nvSpPr>
          <p:cNvPr id="4" name="TextBox 3">
            <a:extLst>
              <a:ext uri="{FF2B5EF4-FFF2-40B4-BE49-F238E27FC236}">
                <a16:creationId xmlns:a16="http://schemas.microsoft.com/office/drawing/2014/main" id="{9A37761E-8681-0C4E-AB79-1F09358B1B94}"/>
              </a:ext>
            </a:extLst>
          </p:cNvPr>
          <p:cNvSpPr txBox="1"/>
          <p:nvPr/>
        </p:nvSpPr>
        <p:spPr>
          <a:xfrm>
            <a:off x="3945435" y="5708451"/>
            <a:ext cx="184731" cy="276999"/>
          </a:xfrm>
          <a:prstGeom prst="rect">
            <a:avLst/>
          </a:prstGeom>
          <a:noFill/>
        </p:spPr>
        <p:txBody>
          <a:bodyPr wrap="none" rtlCol="0">
            <a:spAutoFit/>
          </a:bodyPr>
          <a:lstStyle/>
          <a:p>
            <a:pPr defTabSz="609585" eaLnBrk="0" fontAlgn="base" hangingPunct="0">
              <a:spcBef>
                <a:spcPct val="0"/>
              </a:spcBef>
              <a:spcAft>
                <a:spcPct val="0"/>
              </a:spcAft>
              <a:defRPr/>
            </a:pPr>
            <a:endParaRPr lang="en-US" sz="1200" dirty="0">
              <a:solidFill>
                <a:prstClr val="black"/>
              </a:solidFill>
              <a:latin typeface="Arial" panose="020B0604020202020204" pitchFamily="34" charset="0"/>
            </a:endParaRPr>
          </a:p>
        </p:txBody>
      </p:sp>
      <p:sp>
        <p:nvSpPr>
          <p:cNvPr id="5" name="TextBox 4">
            <a:extLst>
              <a:ext uri="{FF2B5EF4-FFF2-40B4-BE49-F238E27FC236}">
                <a16:creationId xmlns:a16="http://schemas.microsoft.com/office/drawing/2014/main" id="{E6EB7964-A2F3-23A0-9BD5-FDC28CB01880}"/>
              </a:ext>
            </a:extLst>
          </p:cNvPr>
          <p:cNvSpPr txBox="1"/>
          <p:nvPr/>
        </p:nvSpPr>
        <p:spPr>
          <a:xfrm>
            <a:off x="4690372" y="5985450"/>
            <a:ext cx="48541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dirty="0"/>
              <a:t>Sabatine MS et al, </a:t>
            </a:r>
            <a:r>
              <a:rPr lang="da-DK" sz="1400" i="1" dirty="0"/>
              <a:t>N. Engl. J. Med</a:t>
            </a:r>
            <a:r>
              <a:rPr lang="da-DK" sz="1400" dirty="0"/>
              <a:t>. 2017. 376; 1713–1722</a:t>
            </a:r>
          </a:p>
          <a:p>
            <a:r>
              <a:rPr lang="da-DK" sz="1400" dirty="0"/>
              <a:t>Schwartz GG et al, </a:t>
            </a:r>
            <a:r>
              <a:rPr lang="da-DK" sz="1400" i="1" dirty="0"/>
              <a:t>N. Engl. J. Med</a:t>
            </a:r>
            <a:r>
              <a:rPr lang="da-DK" sz="1400" dirty="0"/>
              <a:t>. 2018. 379:2097-2107.  </a:t>
            </a:r>
            <a:r>
              <a:rPr lang="en-US" sz="1400" dirty="0"/>
              <a:t>​</a:t>
            </a:r>
          </a:p>
        </p:txBody>
      </p:sp>
    </p:spTree>
    <p:extLst>
      <p:ext uri="{BB962C8B-B14F-4D97-AF65-F5344CB8AC3E}">
        <p14:creationId xmlns:p14="http://schemas.microsoft.com/office/powerpoint/2010/main" val="250562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4FD3-74DA-2959-3DCE-70E82190AB62}"/>
              </a:ext>
            </a:extLst>
          </p:cNvPr>
          <p:cNvSpPr>
            <a:spLocks noGrp="1"/>
          </p:cNvSpPr>
          <p:nvPr>
            <p:ph type="title"/>
          </p:nvPr>
        </p:nvSpPr>
        <p:spPr>
          <a:xfrm>
            <a:off x="860611" y="71120"/>
            <a:ext cx="10493189" cy="1014842"/>
          </a:xfrm>
        </p:spPr>
        <p:txBody>
          <a:bodyPr>
            <a:normAutofit/>
          </a:bodyPr>
          <a:lstStyle/>
          <a:p>
            <a:pPr algn="ctr"/>
            <a:r>
              <a:rPr kumimoji="0" lang="en-US" sz="4000" i="0" u="none" strike="noStrike" kern="1200" cap="none" spc="0" normalizeH="0" baseline="0" noProof="0" dirty="0">
                <a:ln>
                  <a:noFill/>
                </a:ln>
                <a:solidFill>
                  <a:schemeClr val="accent1">
                    <a:lumMod val="50000"/>
                  </a:schemeClr>
                </a:solidFill>
                <a:effectLst/>
                <a:uLnTx/>
                <a:uFillTx/>
                <a:ea typeface="+mj-ea"/>
                <a:cs typeface="+mj-cs"/>
              </a:rPr>
              <a:t>FOURIER and ODYSSEY OUTCOMES trials</a:t>
            </a:r>
            <a:endParaRPr lang="en-US" sz="4000" dirty="0">
              <a:solidFill>
                <a:schemeClr val="accent1">
                  <a:lumMod val="50000"/>
                </a:schemeClr>
              </a:solidFill>
            </a:endParaRPr>
          </a:p>
        </p:txBody>
      </p:sp>
      <p:sp>
        <p:nvSpPr>
          <p:cNvPr id="3" name="Text Placeholder 2">
            <a:extLst>
              <a:ext uri="{FF2B5EF4-FFF2-40B4-BE49-F238E27FC236}">
                <a16:creationId xmlns:a16="http://schemas.microsoft.com/office/drawing/2014/main" id="{E4D850C9-D185-7BB2-A857-7986988475C5}"/>
              </a:ext>
            </a:extLst>
          </p:cNvPr>
          <p:cNvSpPr>
            <a:spLocks noGrp="1"/>
          </p:cNvSpPr>
          <p:nvPr>
            <p:ph type="body" idx="1"/>
          </p:nvPr>
        </p:nvSpPr>
        <p:spPr>
          <a:xfrm>
            <a:off x="925512" y="1197615"/>
            <a:ext cx="5157787" cy="640821"/>
          </a:xfrm>
        </p:spPr>
        <p:txBody>
          <a:bodyPr>
            <a:normAutofit fontScale="85000" lnSpcReduction="20000"/>
          </a:bodyPr>
          <a:lstStyle/>
          <a:p>
            <a:r>
              <a:rPr kumimoji="0" lang="en-US" b="0" i="0" u="none" strike="noStrike" kern="1200" cap="none" spc="0" normalizeH="0" baseline="0" noProof="0" dirty="0">
                <a:ln>
                  <a:noFill/>
                </a:ln>
                <a:solidFill>
                  <a:schemeClr val="accent1">
                    <a:lumMod val="50000"/>
                  </a:schemeClr>
                </a:solidFill>
                <a:effectLst/>
                <a:uLnTx/>
                <a:uFillTx/>
                <a:ea typeface="+mj-ea"/>
                <a:cs typeface="+mj-cs"/>
              </a:rPr>
              <a:t>FOURIER (n = 27564)</a:t>
            </a:r>
            <a:br>
              <a:rPr kumimoji="0" lang="en-US" b="0" i="0" u="none" strike="noStrike" kern="1200" cap="none" spc="0" normalizeH="0" baseline="0" noProof="0" dirty="0">
                <a:ln>
                  <a:noFill/>
                </a:ln>
                <a:solidFill>
                  <a:schemeClr val="accent1">
                    <a:lumMod val="50000"/>
                  </a:schemeClr>
                </a:solidFill>
                <a:effectLst/>
                <a:uLnTx/>
                <a:uFillTx/>
                <a:ea typeface="+mj-ea"/>
                <a:cs typeface="+mj-cs"/>
              </a:rPr>
            </a:br>
            <a:r>
              <a:rPr kumimoji="0" lang="en-US" b="0" i="0" u="none" strike="noStrike" kern="1200" cap="none" spc="0" normalizeH="0" baseline="0" noProof="0" dirty="0">
                <a:ln>
                  <a:noFill/>
                </a:ln>
                <a:solidFill>
                  <a:schemeClr val="accent1">
                    <a:lumMod val="50000"/>
                  </a:schemeClr>
                </a:solidFill>
                <a:effectLst/>
                <a:uLnTx/>
                <a:uFillTx/>
                <a:ea typeface="+mj-ea"/>
                <a:cs typeface="+mj-cs"/>
              </a:rPr>
              <a:t>Evolocumab </a:t>
            </a:r>
            <a:endParaRPr lang="en-US" sz="2000" dirty="0">
              <a:solidFill>
                <a:schemeClr val="accent1">
                  <a:lumMod val="50000"/>
                </a:schemeClr>
              </a:solidFill>
            </a:endParaRPr>
          </a:p>
        </p:txBody>
      </p:sp>
      <p:sp>
        <p:nvSpPr>
          <p:cNvPr id="4" name="Content Placeholder 3">
            <a:extLst>
              <a:ext uri="{FF2B5EF4-FFF2-40B4-BE49-F238E27FC236}">
                <a16:creationId xmlns:a16="http://schemas.microsoft.com/office/drawing/2014/main" id="{B130D4F5-5C90-D4D1-70EB-3F231B5EA753}"/>
              </a:ext>
            </a:extLst>
          </p:cNvPr>
          <p:cNvSpPr>
            <a:spLocks noGrp="1"/>
          </p:cNvSpPr>
          <p:nvPr>
            <p:ph sz="half" idx="2"/>
          </p:nvPr>
        </p:nvSpPr>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mn-cs"/>
              </a:rPr>
              <a:t>LDL-C &gt;70 mg/dL or non-HDL-C &gt;100 mg/dL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mn-cs"/>
              </a:rPr>
              <a:t>On maximal statin ± ezetimibe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mn-cs"/>
              </a:rPr>
              <a:t>Median follow-up of 2.2 years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rPr>
              <a:t>R</a:t>
            </a:r>
            <a:r>
              <a:rPr kumimoji="0" lang="en-US" sz="2200" b="0" i="0" u="none" strike="noStrike" kern="1200" cap="none" spc="0" normalizeH="0" baseline="0" noProof="0" dirty="0">
                <a:ln>
                  <a:noFill/>
                </a:ln>
                <a:solidFill>
                  <a:prstClr val="black"/>
                </a:solidFill>
                <a:effectLst/>
                <a:uLnTx/>
                <a:uFillTx/>
                <a:ea typeface="+mn-ea"/>
                <a:cs typeface="+mn-cs"/>
              </a:rPr>
              <a:t>educed composite of CV death, MI, stroke, hospitalization for unstable angina, or coronary revascularization (15% RRR; 1.5% AAR) without neurocognitive side effects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mn-cs"/>
              </a:rPr>
              <a:t>Decreased composite of CV death, MI, or stroke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5" name="Text Placeholder 4">
            <a:extLst>
              <a:ext uri="{FF2B5EF4-FFF2-40B4-BE49-F238E27FC236}">
                <a16:creationId xmlns:a16="http://schemas.microsoft.com/office/drawing/2014/main" id="{6BDA8FE3-FE45-E706-AFE0-EC42CCDB7920}"/>
              </a:ext>
            </a:extLst>
          </p:cNvPr>
          <p:cNvSpPr>
            <a:spLocks noGrp="1"/>
          </p:cNvSpPr>
          <p:nvPr>
            <p:ph type="body" sz="quarter" idx="3"/>
          </p:nvPr>
        </p:nvSpPr>
        <p:spPr>
          <a:xfrm>
            <a:off x="6170612" y="1163487"/>
            <a:ext cx="5183188" cy="661100"/>
          </a:xfrm>
        </p:spPr>
        <p:txBody>
          <a:bodyPr>
            <a:normAutofit fontScale="85000" lnSpcReduction="20000"/>
          </a:bodyPr>
          <a:lstStyle/>
          <a:p>
            <a:r>
              <a:rPr kumimoji="0" lang="en-US" b="0" i="0" u="none" strike="noStrike" kern="1200" cap="none" spc="0" normalizeH="0" baseline="0" noProof="0" dirty="0">
                <a:ln>
                  <a:noFill/>
                </a:ln>
                <a:solidFill>
                  <a:schemeClr val="accent1">
                    <a:lumMod val="50000"/>
                  </a:schemeClr>
                </a:solidFill>
                <a:effectLst/>
                <a:uLnTx/>
                <a:uFillTx/>
                <a:ea typeface="+mj-ea"/>
                <a:cs typeface="+mj-cs"/>
              </a:rPr>
              <a:t>ODYSSEY (n = 18924)</a:t>
            </a:r>
            <a:br>
              <a:rPr kumimoji="0" lang="en-US" b="0" i="0" u="none" strike="noStrike" kern="1200" cap="none" spc="0" normalizeH="0" baseline="0" noProof="0" dirty="0">
                <a:ln>
                  <a:noFill/>
                </a:ln>
                <a:solidFill>
                  <a:schemeClr val="accent1">
                    <a:lumMod val="50000"/>
                  </a:schemeClr>
                </a:solidFill>
                <a:effectLst/>
                <a:uLnTx/>
                <a:uFillTx/>
                <a:ea typeface="+mj-ea"/>
                <a:cs typeface="+mj-cs"/>
              </a:rPr>
            </a:br>
            <a:r>
              <a:rPr kumimoji="0" lang="en-US" b="0" i="0" u="none" strike="noStrike" kern="1200" cap="none" spc="0" normalizeH="0" baseline="0" noProof="0" dirty="0">
                <a:ln>
                  <a:noFill/>
                </a:ln>
                <a:solidFill>
                  <a:schemeClr val="accent1">
                    <a:lumMod val="50000"/>
                  </a:schemeClr>
                </a:solidFill>
                <a:effectLst/>
                <a:uLnTx/>
                <a:uFillTx/>
                <a:ea typeface="+mn-ea"/>
                <a:cs typeface="+mn-cs"/>
              </a:rPr>
              <a:t>Alirocumab</a:t>
            </a:r>
            <a:endParaRPr lang="en-US" dirty="0">
              <a:solidFill>
                <a:schemeClr val="accent1">
                  <a:lumMod val="50000"/>
                </a:schemeClr>
              </a:solidFill>
            </a:endParaRPr>
          </a:p>
        </p:txBody>
      </p:sp>
      <p:sp>
        <p:nvSpPr>
          <p:cNvPr id="6" name="Content Placeholder 5">
            <a:extLst>
              <a:ext uri="{FF2B5EF4-FFF2-40B4-BE49-F238E27FC236}">
                <a16:creationId xmlns:a16="http://schemas.microsoft.com/office/drawing/2014/main" id="{135599E4-5DDD-DA7D-76DC-6C395DD86CE0}"/>
              </a:ext>
            </a:extLst>
          </p:cNvPr>
          <p:cNvSpPr>
            <a:spLocks noGrp="1"/>
          </p:cNvSpPr>
          <p:nvPr>
            <p:ph sz="quarter" idx="4"/>
          </p:nvPr>
        </p:nvSpPr>
        <p:spPr/>
        <p:txBody>
          <a:bodyPr>
            <a:normAutofit/>
          </a:bodyPr>
          <a:lstStyle/>
          <a:p>
            <a:r>
              <a:rPr lang="en-US" sz="2000" dirty="0"/>
              <a:t>Acute coronary syndrome patients (4 weeks after ACS)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On maximal statin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Median follow-up of 2.8 years </a:t>
            </a:r>
          </a:p>
          <a:p>
            <a:r>
              <a:rPr lang="en-US" sz="2000" dirty="0"/>
              <a:t>Reduced in composite ASCVD events (death from coronary heart disease, nonfatal MI, fatal or nonfatal ischemic stroke, or unstable angina requiring hospitalization; 15% RRR, 1.6% ARR) </a:t>
            </a:r>
          </a:p>
          <a:p>
            <a:endParaRPr lang="en-US" sz="2400" dirty="0"/>
          </a:p>
        </p:txBody>
      </p:sp>
      <p:sp>
        <p:nvSpPr>
          <p:cNvPr id="9" name="TextBox 8">
            <a:extLst>
              <a:ext uri="{FF2B5EF4-FFF2-40B4-BE49-F238E27FC236}">
                <a16:creationId xmlns:a16="http://schemas.microsoft.com/office/drawing/2014/main" id="{E3C8A063-A5C6-9F5C-6D00-CF31BD8BB124}"/>
              </a:ext>
            </a:extLst>
          </p:cNvPr>
          <p:cNvSpPr txBox="1"/>
          <p:nvPr/>
        </p:nvSpPr>
        <p:spPr>
          <a:xfrm>
            <a:off x="4690372" y="5894633"/>
            <a:ext cx="48541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dirty="0"/>
              <a:t>Sabatine MS et al, </a:t>
            </a:r>
            <a:r>
              <a:rPr lang="da-DK" sz="1400" i="1" dirty="0"/>
              <a:t>N. Engl. J. Med</a:t>
            </a:r>
            <a:r>
              <a:rPr lang="da-DK" sz="1400" dirty="0"/>
              <a:t>. 2017. 376; 1713–1722</a:t>
            </a:r>
          </a:p>
          <a:p>
            <a:r>
              <a:rPr lang="da-DK" sz="1400" dirty="0"/>
              <a:t>Schwartz GG et al, </a:t>
            </a:r>
            <a:r>
              <a:rPr lang="da-DK" sz="1400" i="1" dirty="0"/>
              <a:t>N. Engl. J. Med</a:t>
            </a:r>
            <a:r>
              <a:rPr lang="da-DK" sz="1400" dirty="0"/>
              <a:t>. 2018. 379:2097-2107.  </a:t>
            </a:r>
            <a:r>
              <a:rPr lang="en-US" sz="1400" dirty="0"/>
              <a:t>​</a:t>
            </a:r>
          </a:p>
        </p:txBody>
      </p:sp>
    </p:spTree>
    <p:extLst>
      <p:ext uri="{BB962C8B-B14F-4D97-AF65-F5344CB8AC3E}">
        <p14:creationId xmlns:p14="http://schemas.microsoft.com/office/powerpoint/2010/main" val="56938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571A-0B8E-1502-BC51-24614D84EA77}"/>
              </a:ext>
            </a:extLst>
          </p:cNvPr>
          <p:cNvSpPr>
            <a:spLocks noGrp="1"/>
          </p:cNvSpPr>
          <p:nvPr>
            <p:ph type="title"/>
          </p:nvPr>
        </p:nvSpPr>
        <p:spPr>
          <a:xfrm>
            <a:off x="800705" y="340708"/>
            <a:ext cx="9905999" cy="796957"/>
          </a:xfrm>
        </p:spPr>
        <p:txBody>
          <a:bodyPr/>
          <a:lstStyle/>
          <a:p>
            <a:pPr algn="ctr"/>
            <a:r>
              <a:rPr lang="en-US" sz="4800" dirty="0">
                <a:solidFill>
                  <a:schemeClr val="accent1">
                    <a:lumMod val="50000"/>
                  </a:schemeClr>
                </a:solidFill>
              </a:rPr>
              <a:t>Statin + PCSK9-inhibitor </a:t>
            </a:r>
          </a:p>
        </p:txBody>
      </p:sp>
      <p:sp>
        <p:nvSpPr>
          <p:cNvPr id="3" name="Content Placeholder 2">
            <a:extLst>
              <a:ext uri="{FF2B5EF4-FFF2-40B4-BE49-F238E27FC236}">
                <a16:creationId xmlns:a16="http://schemas.microsoft.com/office/drawing/2014/main" id="{6F0223A7-B263-0963-1A2E-905337EADEE4}"/>
              </a:ext>
            </a:extLst>
          </p:cNvPr>
          <p:cNvSpPr>
            <a:spLocks noGrp="1"/>
          </p:cNvSpPr>
          <p:nvPr>
            <p:ph idx="1"/>
          </p:nvPr>
        </p:nvSpPr>
        <p:spPr>
          <a:xfrm>
            <a:off x="978397" y="1149890"/>
            <a:ext cx="9939617" cy="3799450"/>
          </a:xfrm>
        </p:spPr>
        <p:txBody>
          <a:bodyPr vert="horz" lIns="91440" tIns="45720" rIns="91440" bIns="45720" rtlCol="0" anchor="t">
            <a:normAutofit/>
          </a:bodyPr>
          <a:lstStyle/>
          <a:p>
            <a:r>
              <a:rPr lang="en-US" sz="3200" dirty="0"/>
              <a:t>The addition of a PCSK9 inhibitor to a statin regimen further reduce LDL-C levels by 43% to 64%.</a:t>
            </a:r>
          </a:p>
          <a:p>
            <a:r>
              <a:rPr lang="en-US" sz="3200" dirty="0"/>
              <a:t>Evolocumab reduced the mean LDL-C by 59% on top of statin therapy at 48 weeks (FOURIER).</a:t>
            </a:r>
          </a:p>
          <a:p>
            <a:r>
              <a:rPr lang="en-US" sz="3200" dirty="0"/>
              <a:t>PCSK9 inhibitors are associated with significant reduction in cardiovascular events in very high-risk populations.</a:t>
            </a:r>
          </a:p>
          <a:p>
            <a:endParaRPr lang="en-US" dirty="0"/>
          </a:p>
        </p:txBody>
      </p:sp>
      <p:sp>
        <p:nvSpPr>
          <p:cNvPr id="4" name="TextBox 3">
            <a:extLst>
              <a:ext uri="{FF2B5EF4-FFF2-40B4-BE49-F238E27FC236}">
                <a16:creationId xmlns:a16="http://schemas.microsoft.com/office/drawing/2014/main" id="{AA980DB8-248A-F288-333F-ED8B94757B5C}"/>
              </a:ext>
            </a:extLst>
          </p:cNvPr>
          <p:cNvSpPr txBox="1"/>
          <p:nvPr/>
        </p:nvSpPr>
        <p:spPr>
          <a:xfrm>
            <a:off x="4150359" y="5797072"/>
            <a:ext cx="5943616" cy="338554"/>
          </a:xfrm>
          <a:prstGeom prst="rect">
            <a:avLst/>
          </a:prstGeom>
          <a:noFill/>
        </p:spPr>
        <p:txBody>
          <a:bodyPr wrap="square" lIns="91440" tIns="45720" rIns="91440" bIns="45720" rtlCol="0" anchor="t">
            <a:spAutoFit/>
          </a:bodyPr>
          <a:lstStyle/>
          <a:p>
            <a:pPr defTabSz="609585" eaLnBrk="0" fontAlgn="base" hangingPunct="0">
              <a:spcBef>
                <a:spcPct val="0"/>
              </a:spcBef>
              <a:spcAft>
                <a:spcPct val="0"/>
              </a:spcAft>
              <a:defRPr/>
            </a:pPr>
            <a:endParaRPr lang="en-US" sz="1600" dirty="0"/>
          </a:p>
        </p:txBody>
      </p:sp>
      <p:sp>
        <p:nvSpPr>
          <p:cNvPr id="6" name="TextBox 5">
            <a:extLst>
              <a:ext uri="{FF2B5EF4-FFF2-40B4-BE49-F238E27FC236}">
                <a16:creationId xmlns:a16="http://schemas.microsoft.com/office/drawing/2014/main" id="{5873EC08-2257-D993-B0AB-BC480CBC1DF0}"/>
              </a:ext>
            </a:extLst>
          </p:cNvPr>
          <p:cNvSpPr txBox="1"/>
          <p:nvPr/>
        </p:nvSpPr>
        <p:spPr>
          <a:xfrm>
            <a:off x="4695115" y="5994072"/>
            <a:ext cx="48541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dirty="0"/>
              <a:t>Sabatine MS et al, </a:t>
            </a:r>
            <a:r>
              <a:rPr lang="da-DK" sz="1400" i="1" dirty="0"/>
              <a:t>N. Engl. J. Med</a:t>
            </a:r>
            <a:r>
              <a:rPr lang="da-DK" sz="1400" dirty="0"/>
              <a:t>. 2017. 376; 1713–1722</a:t>
            </a:r>
          </a:p>
          <a:p>
            <a:r>
              <a:rPr lang="da-DK" sz="1400" dirty="0"/>
              <a:t>Schwartz GG et al, </a:t>
            </a:r>
            <a:r>
              <a:rPr lang="da-DK" sz="1400" i="1" dirty="0"/>
              <a:t>N. Engl. J. Med</a:t>
            </a:r>
            <a:r>
              <a:rPr lang="da-DK" sz="1400" dirty="0"/>
              <a:t>. 2018. 379:2097-2107.  </a:t>
            </a:r>
            <a:r>
              <a:rPr lang="en-US" sz="1400" dirty="0"/>
              <a:t>​</a:t>
            </a:r>
          </a:p>
        </p:txBody>
      </p:sp>
    </p:spTree>
    <p:extLst>
      <p:ext uri="{BB962C8B-B14F-4D97-AF65-F5344CB8AC3E}">
        <p14:creationId xmlns:p14="http://schemas.microsoft.com/office/powerpoint/2010/main" val="192427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DB9E-D0B8-7F02-93CC-884A30A6BCBE}"/>
              </a:ext>
            </a:extLst>
          </p:cNvPr>
          <p:cNvSpPr>
            <a:spLocks noGrp="1"/>
          </p:cNvSpPr>
          <p:nvPr>
            <p:ph type="title"/>
          </p:nvPr>
        </p:nvSpPr>
        <p:spPr>
          <a:xfrm>
            <a:off x="869723" y="71972"/>
            <a:ext cx="10508582" cy="990600"/>
          </a:xfrm>
        </p:spPr>
        <p:txBody>
          <a:bodyPr>
            <a:normAutofit fontScale="90000"/>
          </a:bodyPr>
          <a:lstStyle/>
          <a:p>
            <a:pPr algn="ctr"/>
            <a:br>
              <a:rPr lang="en-US" sz="4400" b="0" i="0" u="none" strike="noStrike" kern="1200" cap="none" spc="0" normalizeH="0" baseline="0" noProof="0" dirty="0">
                <a:ln>
                  <a:noFill/>
                </a:ln>
                <a:effectLst/>
                <a:uLnTx/>
                <a:uFillTx/>
                <a:latin typeface="Calibri Light" panose="020F0302020204030204"/>
              </a:rPr>
            </a:br>
            <a:r>
              <a:rPr lang="en-US" sz="5300" dirty="0">
                <a:solidFill>
                  <a:schemeClr val="accent1">
                    <a:lumMod val="50000"/>
                  </a:schemeClr>
                </a:solidFill>
                <a:latin typeface="+mn-lt"/>
              </a:rPr>
              <a:t>CV Risk in Patients</a:t>
            </a:r>
            <a:r>
              <a:rPr kumimoji="0" lang="en-US" sz="5300" b="1" i="0" u="none" strike="noStrike" kern="1200" cap="none" spc="0" normalizeH="0" baseline="0" noProof="0" dirty="0">
                <a:ln>
                  <a:noFill/>
                </a:ln>
                <a:solidFill>
                  <a:schemeClr val="accent1">
                    <a:lumMod val="50000"/>
                  </a:schemeClr>
                </a:solidFill>
                <a:effectLst/>
                <a:uLnTx/>
                <a:uFillTx/>
                <a:latin typeface="+mn-lt"/>
                <a:ea typeface="+mj-ea"/>
                <a:cs typeface="+mj-cs"/>
              </a:rPr>
              <a:t> with PAD</a:t>
            </a:r>
            <a:br>
              <a:rPr lang="en-US" sz="4400" b="0" i="0" u="none" strike="noStrike" kern="1200" cap="none" spc="0" normalizeH="0" baseline="0" noProof="0" dirty="0">
                <a:ln>
                  <a:noFill/>
                </a:ln>
                <a:effectLst/>
                <a:uLnTx/>
                <a:uFillTx/>
                <a:latin typeface="Calibri Light" panose="020F0302020204030204"/>
              </a:rPr>
            </a:br>
            <a:endParaRPr lang="en-US" dirty="0">
              <a:solidFill>
                <a:schemeClr val="accent1"/>
              </a:solidFill>
            </a:endParaRPr>
          </a:p>
        </p:txBody>
      </p:sp>
      <p:sp>
        <p:nvSpPr>
          <p:cNvPr id="3" name="Content Placeholder 2">
            <a:extLst>
              <a:ext uri="{FF2B5EF4-FFF2-40B4-BE49-F238E27FC236}">
                <a16:creationId xmlns:a16="http://schemas.microsoft.com/office/drawing/2014/main" id="{715FDEAD-F233-95E0-EA01-EA9FFBD6C80D}"/>
              </a:ext>
            </a:extLst>
          </p:cNvPr>
          <p:cNvSpPr>
            <a:spLocks noGrp="1"/>
          </p:cNvSpPr>
          <p:nvPr>
            <p:ph idx="1"/>
          </p:nvPr>
        </p:nvSpPr>
        <p:spPr>
          <a:xfrm>
            <a:off x="874090" y="1124395"/>
            <a:ext cx="10530531" cy="4407285"/>
          </a:xfrm>
        </p:spPr>
        <p:txBody>
          <a:bodyPr vert="horz" lIns="91440" tIns="45720" rIns="91440" bIns="45720" rtlCol="0" anchor="t">
            <a:normAutofit lnSpcReduction="10000"/>
          </a:bodyPr>
          <a:lstStyle/>
          <a:p>
            <a:r>
              <a:rPr lang="en-US" sz="3200" dirty="0"/>
              <a:t>Patients with PAD are in the very high-risk category, with ≥10% risk of a fatal cardiovascular event. </a:t>
            </a:r>
          </a:p>
          <a:p>
            <a:r>
              <a:rPr lang="en-US" sz="3200" dirty="0"/>
              <a:t>The more </a:t>
            </a:r>
            <a:r>
              <a:rPr lang="en-US" sz="3200" dirty="0">
                <a:latin typeface="Corbel"/>
              </a:rPr>
              <a:t>LDL-C</a:t>
            </a:r>
            <a:r>
              <a:rPr lang="en-US" sz="3200" dirty="0"/>
              <a:t> is reduced on statin therapy, the greater will be subsequent risk reduction. </a:t>
            </a:r>
          </a:p>
          <a:p>
            <a:r>
              <a:rPr lang="en-US" sz="3200" dirty="0"/>
              <a:t>Despite guideline recommendations, registries show disappointing results in achieving LDL-C goal. </a:t>
            </a:r>
          </a:p>
          <a:p>
            <a:r>
              <a:rPr lang="en-US" sz="3200" dirty="0"/>
              <a:t>In symptomatic PAD patients, three-quarters failed to attain an LDL-C level &lt;70 mg/dL and nearly half had LDL-C levels &gt;100 mg/dL.</a:t>
            </a:r>
          </a:p>
          <a:p>
            <a:pPr marL="0" indent="0">
              <a:lnSpc>
                <a:spcPct val="100000"/>
              </a:lnSpc>
              <a:buNone/>
            </a:pPr>
            <a:endParaRPr lang="en-US" sz="145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1467" dirty="0">
              <a:latin typeface="Calibri" panose="020F0502020204030204" pitchFamily="34" charset="0"/>
              <a:ea typeface="Calibri" panose="020F0502020204030204" pitchFamily="34" charset="0"/>
              <a:cs typeface="Times New Roman" panose="02020603050405020304" pitchFamily="18" charset="0"/>
            </a:endParaRPr>
          </a:p>
          <a:p>
            <a:endParaRPr lang="en-US" sz="1467"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62E5FE66-EDFD-0E1F-29ED-380748AB46AA}"/>
              </a:ext>
            </a:extLst>
          </p:cNvPr>
          <p:cNvSpPr txBox="1"/>
          <p:nvPr/>
        </p:nvSpPr>
        <p:spPr>
          <a:xfrm>
            <a:off x="448267" y="5169158"/>
            <a:ext cx="5929830" cy="1153136"/>
          </a:xfrm>
          <a:prstGeom prst="rect">
            <a:avLst/>
          </a:prstGeom>
          <a:noFill/>
        </p:spPr>
        <p:txBody>
          <a:bodyPr wrap="square" lIns="91440" tIns="45720" rIns="91440" bIns="45720" rtlCol="0" anchor="t">
            <a:spAutoFit/>
          </a:bodyPr>
          <a:lstStyle/>
          <a:p>
            <a:pPr>
              <a:lnSpc>
                <a:spcPct val="107000"/>
              </a:lnSpc>
              <a:spcAft>
                <a:spcPts val="1067"/>
              </a:spcAft>
            </a:pPr>
            <a:endParaRPr lang="en-US" sz="14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67"/>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67"/>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17AF63A-1C36-428A-9DD6-446703FF1A0F}"/>
              </a:ext>
            </a:extLst>
          </p:cNvPr>
          <p:cNvSpPr txBox="1"/>
          <p:nvPr/>
        </p:nvSpPr>
        <p:spPr>
          <a:xfrm>
            <a:off x="5341143" y="5828601"/>
            <a:ext cx="355021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Grundy SM et al. </a:t>
            </a:r>
            <a:r>
              <a:rPr lang="en-US" sz="1400" i="1" dirty="0"/>
              <a:t>Circulation</a:t>
            </a:r>
            <a:r>
              <a:rPr lang="en-US" sz="1400" dirty="0"/>
              <a:t> (2018); 139 (25) Mach F et al., </a:t>
            </a:r>
            <a:r>
              <a:rPr lang="en-US" sz="1400" i="1" dirty="0"/>
              <a:t>Eur. Heart J. </a:t>
            </a:r>
            <a:r>
              <a:rPr lang="en-US" sz="1400" dirty="0"/>
              <a:t>41 (2020) 111–188.</a:t>
            </a:r>
          </a:p>
          <a:p>
            <a:r>
              <a:rPr lang="en-US" sz="1400" dirty="0"/>
              <a:t>J.F Dopheide, </a:t>
            </a:r>
            <a:r>
              <a:rPr lang="en-US" sz="1400" i="1" dirty="0"/>
              <a:t>J Clin Lipidol </a:t>
            </a:r>
            <a:r>
              <a:rPr lang="en-US" sz="1400" dirty="0"/>
              <a:t>12 (2018) 711–717​</a:t>
            </a:r>
          </a:p>
        </p:txBody>
      </p:sp>
    </p:spTree>
    <p:extLst>
      <p:ext uri="{BB962C8B-B14F-4D97-AF65-F5344CB8AC3E}">
        <p14:creationId xmlns:p14="http://schemas.microsoft.com/office/powerpoint/2010/main" val="395389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8812-F67D-F5A0-C3FD-1FD48FF20348}"/>
              </a:ext>
            </a:extLst>
          </p:cNvPr>
          <p:cNvSpPr>
            <a:spLocks noGrp="1"/>
          </p:cNvSpPr>
          <p:nvPr>
            <p:ph type="ctrTitle"/>
          </p:nvPr>
        </p:nvSpPr>
        <p:spPr/>
        <p:txBody>
          <a:bodyPr>
            <a:normAutofit fontScale="90000"/>
          </a:bodyPr>
          <a:lstStyle/>
          <a:p>
            <a:pPr algn="ctr"/>
            <a:r>
              <a:rPr lang="en-US" dirty="0"/>
              <a:t>Optimal Management of Lipids for Secondary Prevention </a:t>
            </a:r>
          </a:p>
        </p:txBody>
      </p:sp>
      <p:sp>
        <p:nvSpPr>
          <p:cNvPr id="3" name="Subtitle 2">
            <a:extLst>
              <a:ext uri="{FF2B5EF4-FFF2-40B4-BE49-F238E27FC236}">
                <a16:creationId xmlns:a16="http://schemas.microsoft.com/office/drawing/2014/main" id="{D2E46B3E-FCDC-5635-208D-31C8D7867810}"/>
              </a:ext>
            </a:extLst>
          </p:cNvPr>
          <p:cNvSpPr>
            <a:spLocks noGrp="1"/>
          </p:cNvSpPr>
          <p:nvPr>
            <p:ph type="subTitle" idx="1"/>
          </p:nvPr>
        </p:nvSpPr>
        <p:spPr/>
        <p:txBody>
          <a:bodyPr>
            <a:normAutofit fontScale="92500"/>
          </a:bodyPr>
          <a:lstStyle/>
          <a:p>
            <a:r>
              <a:rPr lang="en-US" dirty="0"/>
              <a:t>Recognizing system-level gaps in the care of our PCI patients </a:t>
            </a:r>
          </a:p>
          <a:p>
            <a:r>
              <a:rPr lang="en-US" dirty="0"/>
              <a:t>Documenting and communicating across the care team to ensure that our patients receive optimal guideline directed lipid-lowering therapy for secondary prevention</a:t>
            </a:r>
          </a:p>
          <a:p>
            <a:r>
              <a:rPr lang="en-US" dirty="0"/>
              <a:t>Empowering patients with knowledge necessary to make decisions about setting and achieving their target lipid levels</a:t>
            </a:r>
          </a:p>
        </p:txBody>
      </p:sp>
    </p:spTree>
    <p:extLst>
      <p:ext uri="{BB962C8B-B14F-4D97-AF65-F5344CB8AC3E}">
        <p14:creationId xmlns:p14="http://schemas.microsoft.com/office/powerpoint/2010/main" val="90363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CABF-DFD8-D736-2769-345C7868D1B7}"/>
              </a:ext>
            </a:extLst>
          </p:cNvPr>
          <p:cNvSpPr>
            <a:spLocks noGrp="1"/>
          </p:cNvSpPr>
          <p:nvPr>
            <p:ph type="title"/>
          </p:nvPr>
        </p:nvSpPr>
        <p:spPr/>
        <p:txBody>
          <a:bodyPr/>
          <a:lstStyle/>
          <a:p>
            <a:pPr algn="ctr"/>
            <a:r>
              <a:rPr lang="en-US" dirty="0"/>
              <a:t>Inclisiran </a:t>
            </a:r>
          </a:p>
        </p:txBody>
      </p:sp>
      <p:sp>
        <p:nvSpPr>
          <p:cNvPr id="4" name="Content Placeholder 3">
            <a:extLst>
              <a:ext uri="{FF2B5EF4-FFF2-40B4-BE49-F238E27FC236}">
                <a16:creationId xmlns:a16="http://schemas.microsoft.com/office/drawing/2014/main" id="{90735CF3-CD55-00F0-1CFB-2447BAC2FFBE}"/>
              </a:ext>
            </a:extLst>
          </p:cNvPr>
          <p:cNvSpPr>
            <a:spLocks noGrp="1"/>
          </p:cNvSpPr>
          <p:nvPr>
            <p:ph idx="1"/>
          </p:nvPr>
        </p:nvSpPr>
        <p:spPr/>
        <p:txBody>
          <a:bodyPr>
            <a:normAutofit lnSpcReduction="10000"/>
          </a:bodyPr>
          <a:lstStyle/>
          <a:p>
            <a:r>
              <a:rPr lang="en-US" dirty="0"/>
              <a:t>Small interfering RNA (SiRNA). Reduces the hepatic synthesis of PCSK9.</a:t>
            </a:r>
          </a:p>
          <a:p>
            <a:r>
              <a:rPr lang="en-US" dirty="0"/>
              <a:t>Add on therapy for patient on maximally tolerated doses of statin ± ezetimibe. </a:t>
            </a:r>
          </a:p>
          <a:p>
            <a:r>
              <a:rPr lang="en-US" dirty="0"/>
              <a:t>↓50% of LDL-C levels.</a:t>
            </a:r>
          </a:p>
          <a:p>
            <a:r>
              <a:rPr lang="en-US" dirty="0"/>
              <a:t>No significant side effects compared to placebo, except for injection-site adverse events (&lt;5%).</a:t>
            </a:r>
          </a:p>
          <a:p>
            <a:r>
              <a:rPr lang="en-US" dirty="0"/>
              <a:t>FDA approved in 12/2021.</a:t>
            </a:r>
          </a:p>
          <a:p>
            <a:r>
              <a:rPr lang="en-US" dirty="0"/>
              <a:t>Dose: 284 mg subcutaneous injection on day 1, day 90, then every 6 months</a:t>
            </a:r>
          </a:p>
          <a:p>
            <a:pPr marL="0" indent="0">
              <a:buNone/>
            </a:pPr>
            <a:endParaRPr lang="en-US" dirty="0"/>
          </a:p>
          <a:p>
            <a:endParaRPr lang="en-US" dirty="0"/>
          </a:p>
        </p:txBody>
      </p:sp>
      <p:sp>
        <p:nvSpPr>
          <p:cNvPr id="7" name="TextBox 6">
            <a:extLst>
              <a:ext uri="{FF2B5EF4-FFF2-40B4-BE49-F238E27FC236}">
                <a16:creationId xmlns:a16="http://schemas.microsoft.com/office/drawing/2014/main" id="{E5D781C9-9F40-474B-0F7A-AF027E6B4B1F}"/>
              </a:ext>
            </a:extLst>
          </p:cNvPr>
          <p:cNvSpPr txBox="1"/>
          <p:nvPr/>
        </p:nvSpPr>
        <p:spPr>
          <a:xfrm>
            <a:off x="5153299" y="6029784"/>
            <a:ext cx="2706959" cy="584775"/>
          </a:xfrm>
          <a:prstGeom prst="rect">
            <a:avLst/>
          </a:prstGeom>
          <a:noFill/>
        </p:spPr>
        <p:txBody>
          <a:bodyPr wrap="none" rtlCol="0">
            <a:spAutoFit/>
          </a:bodyPr>
          <a:lstStyle/>
          <a:p>
            <a:r>
              <a:rPr kumimoji="0" lang="en-US" sz="1400" b="0" i="0" u="none" strike="noStrike" kern="1200" cap="none" spc="0" normalizeH="0" baseline="0" noProof="0" dirty="0">
                <a:ln>
                  <a:noFill/>
                </a:ln>
                <a:solidFill>
                  <a:prstClr val="black"/>
                </a:solidFill>
                <a:effectLst/>
                <a:uLnTx/>
                <a:uFillTx/>
              </a:rPr>
              <a:t>Ray et al. NEJM. 2020;382:1507-19</a:t>
            </a:r>
          </a:p>
          <a:p>
            <a:endParaRPr lang="en-US" dirty="0"/>
          </a:p>
        </p:txBody>
      </p:sp>
    </p:spTree>
    <p:extLst>
      <p:ext uri="{BB962C8B-B14F-4D97-AF65-F5344CB8AC3E}">
        <p14:creationId xmlns:p14="http://schemas.microsoft.com/office/powerpoint/2010/main" val="395518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5E40-6774-BC89-655E-8AE30754CB14}"/>
              </a:ext>
            </a:extLst>
          </p:cNvPr>
          <p:cNvSpPr>
            <a:spLocks noGrp="1"/>
          </p:cNvSpPr>
          <p:nvPr>
            <p:ph type="title"/>
          </p:nvPr>
        </p:nvSpPr>
        <p:spPr>
          <a:xfrm>
            <a:off x="2841861" y="177098"/>
            <a:ext cx="6565392" cy="756964"/>
          </a:xfrm>
        </p:spPr>
        <p:txBody>
          <a:bodyPr/>
          <a:lstStyle/>
          <a:p>
            <a:r>
              <a:rPr lang="en-US" sz="3200" dirty="0"/>
              <a:t>Clinician-Patient Discussion</a:t>
            </a:r>
          </a:p>
        </p:txBody>
      </p:sp>
      <p:sp>
        <p:nvSpPr>
          <p:cNvPr id="4" name="AutoShape 2">
            <a:extLst>
              <a:ext uri="{FF2B5EF4-FFF2-40B4-BE49-F238E27FC236}">
                <a16:creationId xmlns:a16="http://schemas.microsoft.com/office/drawing/2014/main" id="{537C7ECB-A745-0E20-6942-C6B07543F5CC}"/>
              </a:ext>
            </a:extLst>
          </p:cNvPr>
          <p:cNvSpPr>
            <a:spLocks noChangeAspect="1" noChangeArrowheads="1"/>
          </p:cNvSpPr>
          <p:nvPr/>
        </p:nvSpPr>
        <p:spPr bwMode="auto">
          <a:xfrm>
            <a:off x="3734554" y="2426329"/>
            <a:ext cx="4431671" cy="44316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a:extLst>
              <a:ext uri="{FF2B5EF4-FFF2-40B4-BE49-F238E27FC236}">
                <a16:creationId xmlns:a16="http://schemas.microsoft.com/office/drawing/2014/main" id="{E4838502-9E5F-FC1D-99B3-587229F70D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a:extLst>
              <a:ext uri="{FF2B5EF4-FFF2-40B4-BE49-F238E27FC236}">
                <a16:creationId xmlns:a16="http://schemas.microsoft.com/office/drawing/2014/main" id="{E6C0821C-C98C-6FAF-8FA8-0A8D17BCDC81}"/>
              </a:ext>
            </a:extLst>
          </p:cNvPr>
          <p:cNvPicPr>
            <a:picLocks noChangeAspect="1"/>
          </p:cNvPicPr>
          <p:nvPr/>
        </p:nvPicPr>
        <p:blipFill>
          <a:blip r:embed="rId2"/>
          <a:stretch>
            <a:fillRect/>
          </a:stretch>
        </p:blipFill>
        <p:spPr>
          <a:xfrm>
            <a:off x="1162289" y="1238012"/>
            <a:ext cx="4547813" cy="3995000"/>
          </a:xfrm>
          <a:prstGeom prst="rect">
            <a:avLst/>
          </a:prstGeom>
        </p:spPr>
      </p:pic>
      <p:pic>
        <p:nvPicPr>
          <p:cNvPr id="6" name="Picture 5">
            <a:extLst>
              <a:ext uri="{FF2B5EF4-FFF2-40B4-BE49-F238E27FC236}">
                <a16:creationId xmlns:a16="http://schemas.microsoft.com/office/drawing/2014/main" id="{A49531BD-0C65-D961-E821-1376E6873B85}"/>
              </a:ext>
            </a:extLst>
          </p:cNvPr>
          <p:cNvPicPr>
            <a:picLocks noChangeAspect="1"/>
          </p:cNvPicPr>
          <p:nvPr/>
        </p:nvPicPr>
        <p:blipFill>
          <a:blip r:embed="rId3"/>
          <a:stretch>
            <a:fillRect/>
          </a:stretch>
        </p:blipFill>
        <p:spPr>
          <a:xfrm>
            <a:off x="7380035" y="747150"/>
            <a:ext cx="4054435" cy="5275964"/>
          </a:xfrm>
          <a:prstGeom prst="rect">
            <a:avLst/>
          </a:prstGeom>
        </p:spPr>
      </p:pic>
      <p:sp>
        <p:nvSpPr>
          <p:cNvPr id="9" name="Content Placeholder 8">
            <a:extLst>
              <a:ext uri="{FF2B5EF4-FFF2-40B4-BE49-F238E27FC236}">
                <a16:creationId xmlns:a16="http://schemas.microsoft.com/office/drawing/2014/main" id="{324F2713-E233-AF4A-9815-72FC1366694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0102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03D01C-FB81-02D9-6D3A-31EDA1715E68}"/>
              </a:ext>
            </a:extLst>
          </p:cNvPr>
          <p:cNvSpPr>
            <a:spLocks noGrp="1"/>
          </p:cNvSpPr>
          <p:nvPr>
            <p:ph type="title"/>
          </p:nvPr>
        </p:nvSpPr>
        <p:spPr>
          <a:xfrm>
            <a:off x="838200" y="73025"/>
            <a:ext cx="10515600" cy="912813"/>
          </a:xfrm>
        </p:spPr>
        <p:txBody>
          <a:bodyPr/>
          <a:lstStyle/>
          <a:p>
            <a:pPr algn="ctr"/>
            <a:r>
              <a:rPr lang="en-US" sz="3200" dirty="0"/>
              <a:t>Clinician-Patient Discussion</a:t>
            </a:r>
          </a:p>
        </p:txBody>
      </p:sp>
      <p:pic>
        <p:nvPicPr>
          <p:cNvPr id="3" name="Picture 2">
            <a:extLst>
              <a:ext uri="{FF2B5EF4-FFF2-40B4-BE49-F238E27FC236}">
                <a16:creationId xmlns:a16="http://schemas.microsoft.com/office/drawing/2014/main" id="{1E28B41A-5BFD-9FB6-2AFE-055923C7995A}"/>
              </a:ext>
            </a:extLst>
          </p:cNvPr>
          <p:cNvPicPr>
            <a:picLocks noChangeAspect="1"/>
          </p:cNvPicPr>
          <p:nvPr/>
        </p:nvPicPr>
        <p:blipFill>
          <a:blip r:embed="rId2"/>
          <a:stretch>
            <a:fillRect/>
          </a:stretch>
        </p:blipFill>
        <p:spPr>
          <a:xfrm>
            <a:off x="3430034" y="818194"/>
            <a:ext cx="6602695" cy="4971350"/>
          </a:xfrm>
          <a:prstGeom prst="rect">
            <a:avLst/>
          </a:prstGeom>
        </p:spPr>
      </p:pic>
    </p:spTree>
    <p:extLst>
      <p:ext uri="{BB962C8B-B14F-4D97-AF65-F5344CB8AC3E}">
        <p14:creationId xmlns:p14="http://schemas.microsoft.com/office/powerpoint/2010/main" val="3746212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84527" cy="1325563"/>
          </a:xfrm>
        </p:spPr>
        <p:txBody>
          <a:bodyPr>
            <a:noAutofit/>
          </a:bodyPr>
          <a:lstStyle/>
          <a:p>
            <a:pPr algn="ctr"/>
            <a:r>
              <a:rPr lang="en-US" sz="4000" b="1" dirty="0"/>
              <a:t>PCSK9i Prior Authorization and Denial Appeal</a:t>
            </a:r>
          </a:p>
        </p:txBody>
      </p:sp>
      <p:sp>
        <p:nvSpPr>
          <p:cNvPr id="3" name="Content Placeholder 2"/>
          <p:cNvSpPr>
            <a:spLocks noGrp="1"/>
          </p:cNvSpPr>
          <p:nvPr>
            <p:ph idx="1"/>
          </p:nvPr>
        </p:nvSpPr>
        <p:spPr>
          <a:xfrm>
            <a:off x="907473" y="1175658"/>
            <a:ext cx="10377054" cy="4358244"/>
          </a:xfrm>
        </p:spPr>
        <p:txBody>
          <a:bodyPr>
            <a:normAutofit fontScale="85000" lnSpcReduction="10000"/>
          </a:bodyPr>
          <a:lstStyle/>
          <a:p>
            <a:r>
              <a:rPr lang="en-US" dirty="0"/>
              <a:t>Prior authorization (PA)s require that healthcare practitioners provide and document the following data deemed necessary for medication approval</a:t>
            </a:r>
          </a:p>
          <a:p>
            <a:pPr lvl="1"/>
            <a:r>
              <a:rPr lang="en-US" dirty="0"/>
              <a:t>Most recent lipid panel</a:t>
            </a:r>
          </a:p>
          <a:p>
            <a:pPr lvl="1"/>
            <a:r>
              <a:rPr lang="en-US" dirty="0"/>
              <a:t>LDL is not at goal on maximally tolerated statin therapy and /or on ezetimibe </a:t>
            </a:r>
          </a:p>
          <a:p>
            <a:pPr lvl="1"/>
            <a:r>
              <a:rPr lang="en-US" dirty="0"/>
              <a:t>History of statin intolerance </a:t>
            </a:r>
          </a:p>
          <a:p>
            <a:r>
              <a:rPr lang="en-US" dirty="0"/>
              <a:t>A template PA form (attached) may serve as a universal guidance for review and application by payers</a:t>
            </a:r>
          </a:p>
          <a:p>
            <a:r>
              <a:rPr lang="en-US" dirty="0"/>
              <a:t>If authorization is denied, the appeals process enables clinicians to petition for a change in an insurance provider's decision regarding a prescribed therapeutic</a:t>
            </a:r>
          </a:p>
          <a:p>
            <a:r>
              <a:rPr lang="en-US" dirty="0"/>
              <a:t>An appeals template letter (attached) provides guidance to clinicians and payers to improve appeal success and patient access to prescribed therapy  </a:t>
            </a:r>
          </a:p>
          <a:p>
            <a:endParaRPr lang="en-US" dirty="0"/>
          </a:p>
        </p:txBody>
      </p:sp>
      <p:sp>
        <p:nvSpPr>
          <p:cNvPr id="4" name="TextBox 3">
            <a:extLst>
              <a:ext uri="{FF2B5EF4-FFF2-40B4-BE49-F238E27FC236}">
                <a16:creationId xmlns:a16="http://schemas.microsoft.com/office/drawing/2014/main" id="{C9EBCF38-0FD9-8DA3-CB8E-9AA80E0D4DAF}"/>
              </a:ext>
            </a:extLst>
          </p:cNvPr>
          <p:cNvSpPr txBox="1"/>
          <p:nvPr/>
        </p:nvSpPr>
        <p:spPr>
          <a:xfrm>
            <a:off x="4733518" y="5999411"/>
            <a:ext cx="4124219" cy="307777"/>
          </a:xfrm>
          <a:prstGeom prst="rect">
            <a:avLst/>
          </a:prstGeom>
          <a:noFill/>
        </p:spPr>
        <p:txBody>
          <a:bodyPr wrap="square" rtlCol="0">
            <a:spAutoFit/>
          </a:bodyPr>
          <a:lstStyle/>
          <a:p>
            <a:r>
              <a:rPr lang="en-US" sz="1400" dirty="0"/>
              <a:t>Baum SJ, et al. Clin Cardiol. 2017 Apr;40(4):243-254</a:t>
            </a:r>
            <a:r>
              <a:rPr lang="en-US" sz="1200" dirty="0"/>
              <a:t>.</a:t>
            </a:r>
          </a:p>
        </p:txBody>
      </p:sp>
    </p:spTree>
    <p:extLst>
      <p:ext uri="{BB962C8B-B14F-4D97-AF65-F5344CB8AC3E}">
        <p14:creationId xmlns:p14="http://schemas.microsoft.com/office/powerpoint/2010/main" val="752382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4400" b="1" dirty="0"/>
              <a:t>PCSK9i Prior Authorization Template</a:t>
            </a:r>
          </a:p>
        </p:txBody>
      </p:sp>
      <p:sp>
        <p:nvSpPr>
          <p:cNvPr id="5" name="TextBox 4"/>
          <p:cNvSpPr txBox="1"/>
          <p:nvPr/>
        </p:nvSpPr>
        <p:spPr>
          <a:xfrm>
            <a:off x="7928410" y="5195179"/>
            <a:ext cx="4124219" cy="307777"/>
          </a:xfrm>
          <a:prstGeom prst="rect">
            <a:avLst/>
          </a:prstGeom>
          <a:noFill/>
        </p:spPr>
        <p:txBody>
          <a:bodyPr wrap="square" rtlCol="0">
            <a:spAutoFit/>
          </a:bodyPr>
          <a:lstStyle/>
          <a:p>
            <a:r>
              <a:rPr lang="en-US" sz="1400" dirty="0"/>
              <a:t>Baum SJ, et al. Clin Cardiol. 2017 Apr;40(4):243-254</a:t>
            </a:r>
            <a:r>
              <a:rPr lang="en-US" sz="1200" dirty="0"/>
              <a:t>.</a:t>
            </a:r>
          </a:p>
        </p:txBody>
      </p:sp>
      <p:pic>
        <p:nvPicPr>
          <p:cNvPr id="7" name="Picture 6">
            <a:extLst>
              <a:ext uri="{FF2B5EF4-FFF2-40B4-BE49-F238E27FC236}">
                <a16:creationId xmlns:a16="http://schemas.microsoft.com/office/drawing/2014/main" id="{E091BCFE-D26D-D5FE-36D4-0AB05EAAC63F}"/>
              </a:ext>
            </a:extLst>
          </p:cNvPr>
          <p:cNvPicPr>
            <a:picLocks noChangeAspect="1"/>
          </p:cNvPicPr>
          <p:nvPr/>
        </p:nvPicPr>
        <p:blipFill>
          <a:blip r:embed="rId3"/>
          <a:stretch>
            <a:fillRect/>
          </a:stretch>
        </p:blipFill>
        <p:spPr>
          <a:xfrm>
            <a:off x="3473196" y="968330"/>
            <a:ext cx="4033496" cy="5363692"/>
          </a:xfrm>
          <a:prstGeom prst="rect">
            <a:avLst/>
          </a:prstGeom>
        </p:spPr>
      </p:pic>
    </p:spTree>
    <p:extLst>
      <p:ext uri="{BB962C8B-B14F-4D97-AF65-F5344CB8AC3E}">
        <p14:creationId xmlns:p14="http://schemas.microsoft.com/office/powerpoint/2010/main" val="255769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4800" b="1" dirty="0"/>
              <a:t>PCSK9i Denial Appeal Template</a:t>
            </a:r>
          </a:p>
        </p:txBody>
      </p:sp>
      <p:sp>
        <p:nvSpPr>
          <p:cNvPr id="6" name="TextBox 5">
            <a:extLst>
              <a:ext uri="{FF2B5EF4-FFF2-40B4-BE49-F238E27FC236}">
                <a16:creationId xmlns:a16="http://schemas.microsoft.com/office/drawing/2014/main" id="{D688C816-31F9-F065-721F-A602F84E0360}"/>
              </a:ext>
            </a:extLst>
          </p:cNvPr>
          <p:cNvSpPr txBox="1"/>
          <p:nvPr/>
        </p:nvSpPr>
        <p:spPr>
          <a:xfrm>
            <a:off x="5064024" y="6550223"/>
            <a:ext cx="4124219" cy="307777"/>
          </a:xfrm>
          <a:prstGeom prst="rect">
            <a:avLst/>
          </a:prstGeom>
          <a:noFill/>
        </p:spPr>
        <p:txBody>
          <a:bodyPr wrap="square" rtlCol="0">
            <a:spAutoFit/>
          </a:bodyPr>
          <a:lstStyle/>
          <a:p>
            <a:r>
              <a:rPr lang="en-US" sz="1400" dirty="0"/>
              <a:t>Baum SJ, et al. Clin Cardiol. 2017 Apr;40(4):243-254</a:t>
            </a:r>
            <a:r>
              <a:rPr lang="en-US" sz="1200" dirty="0"/>
              <a:t>.</a:t>
            </a:r>
          </a:p>
        </p:txBody>
      </p:sp>
      <p:pic>
        <p:nvPicPr>
          <p:cNvPr id="10" name="Picture 9">
            <a:extLst>
              <a:ext uri="{FF2B5EF4-FFF2-40B4-BE49-F238E27FC236}">
                <a16:creationId xmlns:a16="http://schemas.microsoft.com/office/drawing/2014/main" id="{FA1280A2-C7A7-D954-6DCC-0FDBFA59B414}"/>
              </a:ext>
            </a:extLst>
          </p:cNvPr>
          <p:cNvPicPr>
            <a:picLocks noChangeAspect="1"/>
          </p:cNvPicPr>
          <p:nvPr/>
        </p:nvPicPr>
        <p:blipFill>
          <a:blip r:embed="rId2"/>
          <a:stretch>
            <a:fillRect/>
          </a:stretch>
        </p:blipFill>
        <p:spPr>
          <a:xfrm>
            <a:off x="3527294" y="1021302"/>
            <a:ext cx="4134021" cy="5392757"/>
          </a:xfrm>
          <a:prstGeom prst="rect">
            <a:avLst/>
          </a:prstGeom>
        </p:spPr>
      </p:pic>
    </p:spTree>
    <p:extLst>
      <p:ext uri="{BB962C8B-B14F-4D97-AF65-F5344CB8AC3E}">
        <p14:creationId xmlns:p14="http://schemas.microsoft.com/office/powerpoint/2010/main" val="567668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75981"/>
          </a:xfrm>
        </p:spPr>
        <p:txBody>
          <a:bodyPr>
            <a:normAutofit/>
          </a:bodyPr>
          <a:lstStyle/>
          <a:p>
            <a:pPr algn="ctr"/>
            <a:r>
              <a:rPr lang="en-US" sz="4800" b="1" dirty="0"/>
              <a:t>Facilitating Patient Access to PCSK9i</a:t>
            </a:r>
          </a:p>
        </p:txBody>
      </p:sp>
      <p:sp>
        <p:nvSpPr>
          <p:cNvPr id="3" name="Content Placeholder 2"/>
          <p:cNvSpPr>
            <a:spLocks noGrp="1"/>
          </p:cNvSpPr>
          <p:nvPr>
            <p:ph idx="1"/>
          </p:nvPr>
        </p:nvSpPr>
        <p:spPr>
          <a:xfrm>
            <a:off x="838200" y="1313482"/>
            <a:ext cx="10704616" cy="3864154"/>
          </a:xfrm>
        </p:spPr>
        <p:txBody>
          <a:bodyPr numCol="2">
            <a:normAutofit fontScale="25000" lnSpcReduction="20000"/>
          </a:bodyPr>
          <a:lstStyle/>
          <a:p>
            <a:pPr marL="514350" indent="-514350">
              <a:buFont typeface="+mj-lt"/>
              <a:buAutoNum type="arabicPeriod"/>
            </a:pPr>
            <a:r>
              <a:rPr lang="en-US" sz="8800" dirty="0"/>
              <a:t>Satisfy Indications for Use - Document all clinically relevant information for payer requirements. Use a “PCSK9 Inhibitor Prior Authorization Form” </a:t>
            </a:r>
          </a:p>
          <a:p>
            <a:pPr marL="514350" indent="-514350">
              <a:buFont typeface="+mj-lt"/>
              <a:buAutoNum type="arabicPeriod"/>
            </a:pPr>
            <a:r>
              <a:rPr lang="en-US" sz="8800" dirty="0"/>
              <a:t>Start the Patient on Samples if available.</a:t>
            </a:r>
          </a:p>
          <a:p>
            <a:pPr marL="514350" indent="-514350">
              <a:buFont typeface="+mj-lt"/>
              <a:buAutoNum type="arabicPeriod"/>
            </a:pPr>
            <a:r>
              <a:rPr lang="en-US" sz="8800" dirty="0"/>
              <a:t>If Denied, Appeal. Use the Single-Page Appeal Form. </a:t>
            </a:r>
          </a:p>
          <a:p>
            <a:pPr marL="514350" indent="-514350">
              <a:buFont typeface="+mj-lt"/>
              <a:buAutoNum type="arabicPeriod"/>
            </a:pPr>
            <a:r>
              <a:rPr lang="en-US" sz="8800" dirty="0"/>
              <a:t>Act on the Decision of the Peer-to-Peer Consult</a:t>
            </a:r>
          </a:p>
          <a:p>
            <a:pPr marL="514350" indent="-514350">
              <a:buFont typeface="+mj-lt"/>
              <a:buAutoNum type="arabicPeriod"/>
            </a:pPr>
            <a:r>
              <a:rPr lang="en-US" sz="8800" dirty="0"/>
              <a:t>Engage the Patient</a:t>
            </a:r>
          </a:p>
          <a:p>
            <a:pPr marL="514350" indent="-514350">
              <a:buFont typeface="+mj-lt"/>
              <a:buAutoNum type="arabicPeriod"/>
            </a:pPr>
            <a:r>
              <a:rPr lang="en-US" sz="8800" dirty="0"/>
              <a:t>Meanwhile, Keep the Patient on Samples based on availability</a:t>
            </a:r>
          </a:p>
          <a:p>
            <a:pPr marL="514350" indent="-514350">
              <a:buFont typeface="+mj-lt"/>
              <a:buAutoNum type="arabicPeriod"/>
            </a:pPr>
            <a:endParaRPr lang="en-US" sz="8800" dirty="0"/>
          </a:p>
          <a:p>
            <a:pPr marL="514350" indent="-514350">
              <a:buFont typeface="+mj-lt"/>
              <a:buAutoNum type="arabicPeriod"/>
            </a:pPr>
            <a:endParaRPr lang="en-US" sz="8800" dirty="0"/>
          </a:p>
          <a:p>
            <a:pPr marL="514350" indent="-514350">
              <a:buFont typeface="+mj-lt"/>
              <a:buAutoNum type="arabicPeriod"/>
            </a:pPr>
            <a:endParaRPr lang="en-US" sz="8800" dirty="0"/>
          </a:p>
          <a:p>
            <a:pPr marL="514350" indent="-514350">
              <a:buFont typeface="+mj-lt"/>
              <a:buAutoNum type="arabicPeriod"/>
            </a:pPr>
            <a:r>
              <a:rPr lang="en-US" sz="8800" dirty="0"/>
              <a:t>If Appeal Is Denied, Request a Peer-to-Peer</a:t>
            </a:r>
          </a:p>
          <a:p>
            <a:pPr marL="514350" indent="-514350">
              <a:buFont typeface="+mj-lt"/>
              <a:buAutoNum type="arabicPeriod"/>
            </a:pPr>
            <a:r>
              <a:rPr lang="en-US" sz="8800" dirty="0"/>
              <a:t>Keep Fighting for Your Patient</a:t>
            </a:r>
          </a:p>
          <a:p>
            <a:pPr marL="514350" indent="-514350">
              <a:buFont typeface="+mj-lt"/>
              <a:buAutoNum type="arabicPeriod"/>
            </a:pPr>
            <a:r>
              <a:rPr lang="en-US" sz="8800" dirty="0"/>
              <a:t>Deploy Social Media - Ask the patient to post comments on Twitter or Facebook about the denial of the prescription, and tag the payer, appropriate legislators and other organizations, such as the ASPC and FH Foundation, so that the problem is noticed by decision makers.</a:t>
            </a:r>
          </a:p>
          <a:p>
            <a:pPr marL="514350" indent="-514350">
              <a:buFont typeface="+mj-lt"/>
              <a:buAutoNum type="arabicPeriod"/>
            </a:pPr>
            <a:r>
              <a:rPr lang="en-US" sz="8800" dirty="0"/>
              <a:t>Don’t Give Up! Always encourage behaviors and therapeutic lifestyle changes that will help lower LDL while continuing to appeal.</a:t>
            </a:r>
          </a:p>
          <a:p>
            <a:endParaRPr lang="en-US" sz="8000" dirty="0"/>
          </a:p>
          <a:p>
            <a:endParaRPr lang="en-US" sz="5500" dirty="0"/>
          </a:p>
          <a:p>
            <a:endParaRPr lang="en-US" dirty="0"/>
          </a:p>
        </p:txBody>
      </p:sp>
      <p:sp>
        <p:nvSpPr>
          <p:cNvPr id="4" name="TextBox 3">
            <a:extLst>
              <a:ext uri="{FF2B5EF4-FFF2-40B4-BE49-F238E27FC236}">
                <a16:creationId xmlns:a16="http://schemas.microsoft.com/office/drawing/2014/main" id="{574B97A6-917D-F897-1002-2E3F642B9050}"/>
              </a:ext>
            </a:extLst>
          </p:cNvPr>
          <p:cNvSpPr txBox="1"/>
          <p:nvPr/>
        </p:nvSpPr>
        <p:spPr>
          <a:xfrm>
            <a:off x="4799620" y="6076529"/>
            <a:ext cx="4124219" cy="307777"/>
          </a:xfrm>
          <a:prstGeom prst="rect">
            <a:avLst/>
          </a:prstGeom>
          <a:noFill/>
        </p:spPr>
        <p:txBody>
          <a:bodyPr wrap="square" rtlCol="0">
            <a:spAutoFit/>
          </a:bodyPr>
          <a:lstStyle/>
          <a:p>
            <a:r>
              <a:rPr lang="en-US" sz="1400" dirty="0"/>
              <a:t>Baum SJ, et al. Clin Cardiol. 2017 Apr;40(4):243-254</a:t>
            </a:r>
            <a:r>
              <a:rPr lang="en-US" sz="1200" dirty="0"/>
              <a:t>.</a:t>
            </a:r>
          </a:p>
        </p:txBody>
      </p:sp>
    </p:spTree>
    <p:extLst>
      <p:ext uri="{BB962C8B-B14F-4D97-AF65-F5344CB8AC3E}">
        <p14:creationId xmlns:p14="http://schemas.microsoft.com/office/powerpoint/2010/main" val="193507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635"/>
            <a:ext cx="10515600" cy="512758"/>
          </a:xfrm>
        </p:spPr>
        <p:txBody>
          <a:bodyPr>
            <a:noAutofit/>
          </a:bodyPr>
          <a:lstStyle/>
          <a:p>
            <a:r>
              <a:rPr lang="en-US" sz="4400" b="1" dirty="0"/>
              <a:t>Patient Support Program(s) for PCSK9i</a:t>
            </a:r>
          </a:p>
        </p:txBody>
      </p:sp>
      <p:sp>
        <p:nvSpPr>
          <p:cNvPr id="3" name="Content Placeholder 2"/>
          <p:cNvSpPr>
            <a:spLocks noGrp="1"/>
          </p:cNvSpPr>
          <p:nvPr>
            <p:ph idx="1"/>
          </p:nvPr>
        </p:nvSpPr>
        <p:spPr>
          <a:xfrm>
            <a:off x="838200" y="1538092"/>
            <a:ext cx="10515600" cy="3518540"/>
          </a:xfrm>
        </p:spPr>
        <p:txBody>
          <a:bodyPr vert="horz" lIns="91440" tIns="45720" rIns="91440" bIns="45720" rtlCol="0" anchor="t">
            <a:normAutofit/>
          </a:bodyPr>
          <a:lstStyle/>
          <a:p>
            <a:r>
              <a:rPr lang="en-US" sz="3200" b="1" i="1" dirty="0"/>
              <a:t>RepathaReady</a:t>
            </a:r>
            <a:r>
              <a:rPr lang="en-US" sz="3200" dirty="0"/>
              <a:t> Patient Resources Program [Evolocumab]</a:t>
            </a:r>
          </a:p>
          <a:p>
            <a:pPr marL="0" indent="0">
              <a:buNone/>
            </a:pPr>
            <a:endParaRPr lang="en-US" sz="3200" dirty="0"/>
          </a:p>
          <a:p>
            <a:r>
              <a:rPr lang="en-US" sz="3200" b="1" dirty="0"/>
              <a:t>MyPraluent</a:t>
            </a:r>
            <a:r>
              <a:rPr lang="en-US" sz="3200" dirty="0"/>
              <a:t> Patient Assistance Program [Alirocumab]</a:t>
            </a:r>
          </a:p>
          <a:p>
            <a:pPr marL="0" indent="0">
              <a:buNone/>
            </a:pPr>
            <a:endParaRPr lang="en-US" sz="3200" dirty="0"/>
          </a:p>
          <a:p>
            <a:r>
              <a:rPr lang="en-US" sz="3200" b="1" dirty="0" err="1"/>
              <a:t>Leqvio</a:t>
            </a:r>
            <a:r>
              <a:rPr lang="en-US" sz="3200" b="1" dirty="0"/>
              <a:t> Care Program </a:t>
            </a:r>
            <a:r>
              <a:rPr lang="en-US" sz="3200" dirty="0"/>
              <a:t>[</a:t>
            </a:r>
            <a:r>
              <a:rPr lang="en-US" sz="3200" dirty="0" err="1"/>
              <a:t>Inclisiran</a:t>
            </a:r>
            <a:r>
              <a:rPr lang="en-US" sz="3200" dirty="0"/>
              <a:t>]</a:t>
            </a:r>
          </a:p>
          <a:p>
            <a:endParaRPr lang="en-US" dirty="0"/>
          </a:p>
          <a:p>
            <a:endParaRPr lang="en-US" dirty="0"/>
          </a:p>
          <a:p>
            <a:endParaRPr lang="en-US" dirty="0"/>
          </a:p>
        </p:txBody>
      </p:sp>
    </p:spTree>
    <p:extLst>
      <p:ext uri="{BB962C8B-B14F-4D97-AF65-F5344CB8AC3E}">
        <p14:creationId xmlns:p14="http://schemas.microsoft.com/office/powerpoint/2010/main" val="1519973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8444-D3BD-46E8-8670-FAC6F4BFD096}"/>
              </a:ext>
            </a:extLst>
          </p:cNvPr>
          <p:cNvSpPr>
            <a:spLocks noGrp="1"/>
          </p:cNvSpPr>
          <p:nvPr>
            <p:ph type="title"/>
          </p:nvPr>
        </p:nvSpPr>
        <p:spPr/>
        <p:txBody>
          <a:bodyPr/>
          <a:lstStyle/>
          <a:p>
            <a:pPr algn="ctr"/>
            <a:r>
              <a:rPr lang="en-US" b="1" dirty="0"/>
              <a:t>Fenofibrate</a:t>
            </a:r>
          </a:p>
        </p:txBody>
      </p:sp>
      <p:sp>
        <p:nvSpPr>
          <p:cNvPr id="3" name="Content Placeholder 2">
            <a:extLst>
              <a:ext uri="{FF2B5EF4-FFF2-40B4-BE49-F238E27FC236}">
                <a16:creationId xmlns:a16="http://schemas.microsoft.com/office/drawing/2014/main" id="{E99F2ABB-6F21-41F5-B243-31BCCFB095E9}"/>
              </a:ext>
            </a:extLst>
          </p:cNvPr>
          <p:cNvSpPr>
            <a:spLocks noGrp="1"/>
          </p:cNvSpPr>
          <p:nvPr>
            <p:ph idx="1"/>
          </p:nvPr>
        </p:nvSpPr>
        <p:spPr>
          <a:xfrm>
            <a:off x="838200" y="1174044"/>
            <a:ext cx="10515600" cy="4003597"/>
          </a:xfrm>
        </p:spPr>
        <p:txBody>
          <a:bodyPr>
            <a:normAutofit fontScale="92500" lnSpcReduction="10000"/>
          </a:bodyPr>
          <a:lstStyle/>
          <a:p>
            <a:r>
              <a:rPr lang="en-US" sz="2600" dirty="0"/>
              <a:t>Fenofibrate may be added for the treatment of hypertriglyceridemia if other measures fail including:</a:t>
            </a:r>
            <a:br>
              <a:rPr lang="en-US" sz="2600" dirty="0"/>
            </a:br>
            <a:endParaRPr lang="en-US" sz="2600" dirty="0"/>
          </a:p>
          <a:p>
            <a:pPr lvl="1"/>
            <a:r>
              <a:rPr lang="en-US" sz="2600" dirty="0"/>
              <a:t>lifestyle modifications (obesity and metabolic syndrome)</a:t>
            </a:r>
          </a:p>
          <a:p>
            <a:pPr lvl="1"/>
            <a:r>
              <a:rPr lang="en-US" sz="2600" dirty="0"/>
              <a:t>Management of other secondary factors (diabetes mellitus, chronic liver and kidney diseases, and hypothyroidism)</a:t>
            </a:r>
          </a:p>
          <a:p>
            <a:pPr lvl="1"/>
            <a:r>
              <a:rPr lang="en-US" sz="2600" dirty="0"/>
              <a:t>Omega-3 fatty acids</a:t>
            </a:r>
          </a:p>
          <a:p>
            <a:r>
              <a:rPr lang="en-US" sz="2600" dirty="0"/>
              <a:t>Fenofibrate is preferred over gemfibrozil when combined with a statin, given the lower risk of severe myopathy</a:t>
            </a:r>
          </a:p>
          <a:p>
            <a:r>
              <a:rPr lang="en-US" sz="2600" dirty="0"/>
              <a:t>Fenofibrate does not reduce cardiovascular mortality and has a modest effect on cardiovascular events reduction in patients receiving statins</a:t>
            </a:r>
          </a:p>
          <a:p>
            <a:pPr marL="0" indent="0">
              <a:buNone/>
            </a:pPr>
            <a:endParaRPr lang="en-US" dirty="0"/>
          </a:p>
          <a:p>
            <a:endParaRPr lang="en-US" dirty="0"/>
          </a:p>
        </p:txBody>
      </p:sp>
      <p:sp>
        <p:nvSpPr>
          <p:cNvPr id="4" name="TextBox 3">
            <a:extLst>
              <a:ext uri="{FF2B5EF4-FFF2-40B4-BE49-F238E27FC236}">
                <a16:creationId xmlns:a16="http://schemas.microsoft.com/office/drawing/2014/main" id="{F90B4173-EAE4-488E-847F-D4CEB4EFF4BA}"/>
              </a:ext>
            </a:extLst>
          </p:cNvPr>
          <p:cNvSpPr txBox="1"/>
          <p:nvPr/>
        </p:nvSpPr>
        <p:spPr>
          <a:xfrm>
            <a:off x="4355175" y="5843228"/>
            <a:ext cx="45427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Grundy et al. </a:t>
            </a:r>
            <a:r>
              <a:rPr kumimoji="0" lang="en-US" sz="1400" b="0" i="1" u="none" strike="noStrike" kern="1200" cap="none" spc="0" normalizeH="0" baseline="0" noProof="0" dirty="0">
                <a:ln>
                  <a:noFill/>
                </a:ln>
                <a:solidFill>
                  <a:prstClr val="black"/>
                </a:solidFill>
                <a:effectLst/>
                <a:uLnTx/>
                <a:uFillTx/>
                <a:ea typeface="+mn-ea"/>
                <a:cs typeface="+mn-cs"/>
              </a:rPr>
              <a:t>Circulation. </a:t>
            </a:r>
            <a:r>
              <a:rPr kumimoji="0" lang="en-US" sz="1400" b="0" i="0" u="none" strike="noStrike" kern="1200" cap="none" spc="0" normalizeH="0" baseline="0" noProof="0" dirty="0">
                <a:ln>
                  <a:noFill/>
                </a:ln>
                <a:solidFill>
                  <a:prstClr val="black"/>
                </a:solidFill>
                <a:effectLst/>
                <a:uLnTx/>
                <a:uFillTx/>
                <a:ea typeface="+mn-ea"/>
                <a:cs typeface="+mn-cs"/>
              </a:rPr>
              <a:t>2019 Jun 18;139(25):e1046-e1081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Keech et al. </a:t>
            </a:r>
            <a:r>
              <a:rPr kumimoji="0" lang="en-US" sz="1400" b="0" i="1" u="none" strike="noStrike" kern="1200" cap="none" spc="0" normalizeH="0" baseline="0" noProof="0" dirty="0">
                <a:ln>
                  <a:noFill/>
                </a:ln>
                <a:solidFill>
                  <a:prstClr val="black"/>
                </a:solidFill>
                <a:effectLst/>
                <a:uLnTx/>
                <a:uFillTx/>
                <a:ea typeface="+mn-ea"/>
                <a:cs typeface="+mn-cs"/>
              </a:rPr>
              <a:t>Lancet. </a:t>
            </a:r>
            <a:r>
              <a:rPr kumimoji="0" lang="en-US" sz="1400" b="0" i="0" u="none" strike="noStrike" kern="1200" cap="none" spc="0" normalizeH="0" baseline="0" noProof="0" dirty="0">
                <a:ln>
                  <a:noFill/>
                </a:ln>
                <a:solidFill>
                  <a:prstClr val="black"/>
                </a:solidFill>
                <a:effectLst/>
                <a:uLnTx/>
                <a:uFillTx/>
                <a:ea typeface="+mn-ea"/>
                <a:cs typeface="+mn-cs"/>
              </a:rPr>
              <a:t>2005 Nov 26;366(9500):1849-61</a:t>
            </a:r>
          </a:p>
        </p:txBody>
      </p:sp>
    </p:spTree>
    <p:extLst>
      <p:ext uri="{BB962C8B-B14F-4D97-AF65-F5344CB8AC3E}">
        <p14:creationId xmlns:p14="http://schemas.microsoft.com/office/powerpoint/2010/main" val="295978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0E5A-EB89-433A-7E6B-57A9C60A0222}"/>
              </a:ext>
            </a:extLst>
          </p:cNvPr>
          <p:cNvSpPr>
            <a:spLocks noGrp="1"/>
          </p:cNvSpPr>
          <p:nvPr>
            <p:ph type="ctrTitle"/>
          </p:nvPr>
        </p:nvSpPr>
        <p:spPr/>
        <p:txBody>
          <a:bodyPr>
            <a:normAutofit/>
          </a:bodyPr>
          <a:lstStyle/>
          <a:p>
            <a:pPr algn="ctr"/>
            <a:r>
              <a:rPr lang="en-US" sz="4800" dirty="0"/>
              <a:t>Gaps in CVD Risk </a:t>
            </a:r>
            <a:r>
              <a:rPr lang="en-US" sz="4800" dirty="0">
                <a:ea typeface="+mj-lt"/>
                <a:cs typeface="+mj-lt"/>
              </a:rPr>
              <a:t>Assessment</a:t>
            </a:r>
            <a:r>
              <a:rPr lang="en-US" dirty="0">
                <a:ea typeface="+mj-lt"/>
                <a:cs typeface="+mj-lt"/>
              </a:rPr>
              <a:t> </a:t>
            </a:r>
            <a:endParaRPr lang="en-US" dirty="0"/>
          </a:p>
        </p:txBody>
      </p:sp>
      <p:sp>
        <p:nvSpPr>
          <p:cNvPr id="3" name="Subtitle 2">
            <a:extLst>
              <a:ext uri="{FF2B5EF4-FFF2-40B4-BE49-F238E27FC236}">
                <a16:creationId xmlns:a16="http://schemas.microsoft.com/office/drawing/2014/main" id="{AC24DFD8-3C67-C363-8D4F-214F13B3201D}"/>
              </a:ext>
            </a:extLst>
          </p:cNvPr>
          <p:cNvSpPr>
            <a:spLocks noGrp="1"/>
          </p:cNvSpPr>
          <p:nvPr>
            <p:ph type="subTitle" idx="1"/>
          </p:nvPr>
        </p:nvSpPr>
        <p:spPr>
          <a:xfrm>
            <a:off x="838200" y="1230490"/>
            <a:ext cx="10795782" cy="4266928"/>
          </a:xfrm>
        </p:spPr>
        <p:txBody>
          <a:bodyPr>
            <a:normAutofit fontScale="77500" lnSpcReduction="20000"/>
          </a:bodyPr>
          <a:lstStyle/>
          <a:p>
            <a:pPr marL="342900" indent="-342900" algn="l">
              <a:buFont typeface="Arial" panose="020B0604020202020204" pitchFamily="34" charset="0"/>
              <a:buChar char="•"/>
            </a:pPr>
            <a:r>
              <a:rPr lang="en-US" sz="2800" dirty="0"/>
              <a:t>Only 50% of patients undergoing PCI had a lipid profile documented at any point during their hospitalization. </a:t>
            </a:r>
          </a:p>
          <a:p>
            <a:pPr algn="l"/>
            <a:endParaRPr lang="en-US" sz="2800" dirty="0"/>
          </a:p>
          <a:p>
            <a:pPr marL="342900" indent="-342900" algn="l">
              <a:buFont typeface="Arial" panose="020B0604020202020204" pitchFamily="34" charset="0"/>
              <a:buChar char="•"/>
            </a:pPr>
            <a:r>
              <a:rPr lang="en-US" sz="2800" dirty="0"/>
              <a:t>Only 35.7% of PCI patients had a lipid panel within 6 months of the intervention. </a:t>
            </a:r>
          </a:p>
          <a:p>
            <a:pPr algn="l"/>
            <a:endParaRPr lang="en-US" sz="2800" dirty="0"/>
          </a:p>
          <a:p>
            <a:pPr marL="342900" indent="-342900" algn="l">
              <a:buFont typeface="Arial" panose="020B0604020202020204" pitchFamily="34" charset="0"/>
              <a:buChar char="•"/>
            </a:pPr>
            <a:r>
              <a:rPr lang="en-US" sz="2800" dirty="0"/>
              <a:t>Many PCI patients do not receive guideline-directed medical therapy, such as antiplatelet therapy and statins. </a:t>
            </a:r>
          </a:p>
          <a:p>
            <a:pPr algn="l"/>
            <a:endParaRPr lang="en-US" sz="2800" dirty="0"/>
          </a:p>
          <a:p>
            <a:pPr marL="342900" indent="-342900" algn="l">
              <a:buFont typeface="Arial" panose="020B0604020202020204" pitchFamily="34" charset="0"/>
              <a:buChar char="•"/>
            </a:pPr>
            <a:r>
              <a:rPr lang="en-US" sz="2800" dirty="0"/>
              <a:t>Tailoring therapy based on individual risk factors can improve outcomes and reduce costs. </a:t>
            </a:r>
          </a:p>
          <a:p>
            <a:pPr algn="l"/>
            <a:endParaRPr lang="en-US" sz="2800" dirty="0"/>
          </a:p>
          <a:p>
            <a:pPr marL="342900" indent="-342900" algn="l">
              <a:buFont typeface="Arial" panose="020B0604020202020204" pitchFamily="34" charset="0"/>
              <a:buChar char="•"/>
            </a:pPr>
            <a:r>
              <a:rPr lang="en-US" sz="2800" dirty="0"/>
              <a:t>Minorities and underserved populations have a higher burden of CVD and are less likely to receive guideline-directed secondary prevention therapies. </a:t>
            </a:r>
          </a:p>
        </p:txBody>
      </p:sp>
      <p:sp>
        <p:nvSpPr>
          <p:cNvPr id="4" name="TextBox 3">
            <a:extLst>
              <a:ext uri="{FF2B5EF4-FFF2-40B4-BE49-F238E27FC236}">
                <a16:creationId xmlns:a16="http://schemas.microsoft.com/office/drawing/2014/main" id="{298076A0-731C-6D84-AF66-CEDEE47C515C}"/>
              </a:ext>
            </a:extLst>
          </p:cNvPr>
          <p:cNvSpPr txBox="1"/>
          <p:nvPr/>
        </p:nvSpPr>
        <p:spPr>
          <a:xfrm>
            <a:off x="4353539" y="5606040"/>
            <a:ext cx="4832023" cy="1277273"/>
          </a:xfrm>
          <a:prstGeom prst="rect">
            <a:avLst/>
          </a:prstGeom>
          <a:noFill/>
        </p:spPr>
        <p:txBody>
          <a:bodyPr wrap="square" rtlCol="0">
            <a:spAutoFit/>
          </a:bodyPr>
          <a:lstStyle/>
          <a:p>
            <a:r>
              <a:rPr lang="en-US" sz="1100" dirty="0"/>
              <a:t>Gupta, S et al. </a:t>
            </a:r>
            <a:r>
              <a:rPr lang="en-US" sz="1100" i="1" dirty="0"/>
              <a:t>American Heart Journal </a:t>
            </a:r>
            <a:r>
              <a:rPr lang="en-US" sz="1100" dirty="0"/>
              <a:t>2019</a:t>
            </a:r>
          </a:p>
          <a:p>
            <a:r>
              <a:rPr lang="en-US" sz="1100" dirty="0"/>
              <a:t>Johnson, MT et al. </a:t>
            </a:r>
            <a:r>
              <a:rPr lang="en-US" sz="1100" i="1" dirty="0"/>
              <a:t>Journal of Clinical Lipidology </a:t>
            </a:r>
            <a:r>
              <a:rPr lang="en-US" sz="1100" dirty="0"/>
              <a:t>2019</a:t>
            </a:r>
          </a:p>
          <a:p>
            <a:r>
              <a:rPr lang="en-US" sz="1100" dirty="0"/>
              <a:t>Alasnag, M et al. </a:t>
            </a:r>
            <a:r>
              <a:rPr lang="en-US" sz="1100" i="1" dirty="0"/>
              <a:t>BMC Cardiovascular Disorders</a:t>
            </a:r>
            <a:r>
              <a:rPr lang="en-US" sz="1100" dirty="0"/>
              <a:t>, 2020</a:t>
            </a:r>
          </a:p>
          <a:p>
            <a:r>
              <a:rPr lang="en-US" sz="1100" dirty="0"/>
              <a:t>Mukherjee, D et al. </a:t>
            </a:r>
            <a:r>
              <a:rPr lang="en-US" sz="1100" i="1" dirty="0"/>
              <a:t>Circulation, </a:t>
            </a:r>
            <a:r>
              <a:rPr lang="en-US" sz="1100" dirty="0"/>
              <a:t>2004</a:t>
            </a:r>
          </a:p>
          <a:p>
            <a:r>
              <a:rPr lang="en-US" sz="1100" dirty="0"/>
              <a:t>Toma et al, </a:t>
            </a:r>
            <a:r>
              <a:rPr lang="en-US" sz="1100" i="1" dirty="0"/>
              <a:t>Journal of Clinical Nursing, </a:t>
            </a:r>
            <a:r>
              <a:rPr lang="en-US" sz="1100" dirty="0"/>
              <a:t>2019</a:t>
            </a:r>
          </a:p>
          <a:p>
            <a:r>
              <a:rPr lang="en-US" sz="1100" dirty="0"/>
              <a:t>Amin et al, </a:t>
            </a:r>
            <a:r>
              <a:rPr lang="en-US" sz="1100" i="1" dirty="0"/>
              <a:t>Circulation, </a:t>
            </a:r>
            <a:r>
              <a:rPr lang="en-US" sz="1100" dirty="0"/>
              <a:t>2020</a:t>
            </a:r>
          </a:p>
          <a:p>
            <a:r>
              <a:rPr lang="en-US" sz="1100" dirty="0"/>
              <a:t>Kaufman et al, </a:t>
            </a:r>
            <a:r>
              <a:rPr lang="en-US" sz="1100" i="1" dirty="0"/>
              <a:t>Current cardiology reports</a:t>
            </a:r>
            <a:r>
              <a:rPr lang="en-US" sz="1100" dirty="0"/>
              <a:t>, 2021</a:t>
            </a:r>
          </a:p>
        </p:txBody>
      </p:sp>
    </p:spTree>
    <p:extLst>
      <p:ext uri="{BB962C8B-B14F-4D97-AF65-F5344CB8AC3E}">
        <p14:creationId xmlns:p14="http://schemas.microsoft.com/office/powerpoint/2010/main" val="17110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041D-BD7E-7BD6-18DE-78F6C4850AC5}"/>
              </a:ext>
            </a:extLst>
          </p:cNvPr>
          <p:cNvSpPr>
            <a:spLocks noGrp="1"/>
          </p:cNvSpPr>
          <p:nvPr>
            <p:ph type="title"/>
          </p:nvPr>
        </p:nvSpPr>
        <p:spPr>
          <a:xfrm>
            <a:off x="838200" y="73378"/>
            <a:ext cx="10515600" cy="1100666"/>
          </a:xfrm>
        </p:spPr>
        <p:txBody>
          <a:bodyPr vert="horz" lIns="91440" tIns="45720" rIns="91440" bIns="45720" rtlCol="0" anchor="ctr">
            <a:noAutofit/>
          </a:bodyPr>
          <a:lstStyle/>
          <a:p>
            <a:pPr algn="ctr"/>
            <a:r>
              <a:rPr lang="en-US" sz="4400" b="1" dirty="0"/>
              <a:t>Pharmacological Options for Dyslipidemia</a:t>
            </a:r>
            <a:r>
              <a:rPr lang="en-US" sz="3600" dirty="0"/>
              <a:t> </a:t>
            </a:r>
            <a:endParaRPr lang="en-US" sz="3600" b="1" dirty="0"/>
          </a:p>
        </p:txBody>
      </p:sp>
      <p:sp>
        <p:nvSpPr>
          <p:cNvPr id="3" name="Content Placeholder 2">
            <a:extLst>
              <a:ext uri="{FF2B5EF4-FFF2-40B4-BE49-F238E27FC236}">
                <a16:creationId xmlns:a16="http://schemas.microsoft.com/office/drawing/2014/main" id="{0955AC9E-D9A8-13BC-2F18-E881BCFB86AA}"/>
              </a:ext>
            </a:extLst>
          </p:cNvPr>
          <p:cNvSpPr>
            <a:spLocks noGrp="1"/>
          </p:cNvSpPr>
          <p:nvPr>
            <p:ph idx="1"/>
          </p:nvPr>
        </p:nvSpPr>
        <p:spPr/>
        <p:txBody>
          <a:bodyPr vert="horz" lIns="91440" tIns="45720" rIns="91440" bIns="45720" rtlCol="0" anchor="t">
            <a:normAutofit fontScale="92500" lnSpcReduction="10000"/>
          </a:bodyPr>
          <a:lstStyle/>
          <a:p>
            <a:r>
              <a:rPr lang="en-US" sz="3600" dirty="0"/>
              <a:t>Statins</a:t>
            </a:r>
          </a:p>
          <a:p>
            <a:r>
              <a:rPr lang="en-US" sz="3600" dirty="0"/>
              <a:t>Ezetimibe </a:t>
            </a:r>
          </a:p>
          <a:p>
            <a:r>
              <a:rPr lang="en-US" sz="3600" dirty="0"/>
              <a:t>PCSK9 inhibitor (PCSK9i) monoclonal antibodies</a:t>
            </a:r>
          </a:p>
          <a:p>
            <a:r>
              <a:rPr lang="en-US" sz="3600" dirty="0"/>
              <a:t>Inclisiran  (siRNA directed to PCSK9)</a:t>
            </a:r>
          </a:p>
          <a:p>
            <a:r>
              <a:rPr lang="en-US" sz="3600" dirty="0"/>
              <a:t>Omega-3 fatty acids / </a:t>
            </a:r>
            <a:r>
              <a:rPr lang="en-US" sz="3600" dirty="0">
                <a:solidFill>
                  <a:srgbClr val="202124"/>
                </a:solidFill>
              </a:rPr>
              <a:t>I</a:t>
            </a:r>
            <a:r>
              <a:rPr lang="en-US" sz="3600" b="0" i="0" dirty="0">
                <a:solidFill>
                  <a:srgbClr val="202124"/>
                </a:solidFill>
                <a:effectLst/>
              </a:rPr>
              <a:t>cosapent ethyl</a:t>
            </a:r>
          </a:p>
          <a:p>
            <a:r>
              <a:rPr lang="en-US" sz="3600" b="0" i="0" dirty="0">
                <a:solidFill>
                  <a:srgbClr val="222222"/>
                </a:solidFill>
                <a:effectLst/>
              </a:rPr>
              <a:t>Bempedoic acid</a:t>
            </a:r>
          </a:p>
          <a:p>
            <a:r>
              <a:rPr lang="en-US" sz="3600" dirty="0">
                <a:solidFill>
                  <a:srgbClr val="222222"/>
                </a:solidFill>
              </a:rPr>
              <a:t>Fenofibrates (for triglycerides)</a:t>
            </a:r>
          </a:p>
          <a:p>
            <a:r>
              <a:rPr lang="en-US" sz="3600" b="0" i="0" dirty="0">
                <a:solidFill>
                  <a:srgbClr val="222222"/>
                </a:solidFill>
                <a:effectLst/>
              </a:rPr>
              <a:t>LDL apheresis</a:t>
            </a:r>
            <a:endParaRPr lang="en-US" sz="3600" b="0" i="0" dirty="0">
              <a:solidFill>
                <a:srgbClr val="202124"/>
              </a:solidFill>
              <a:effectLst/>
            </a:endParaRPr>
          </a:p>
        </p:txBody>
      </p:sp>
    </p:spTree>
    <p:extLst>
      <p:ext uri="{BB962C8B-B14F-4D97-AF65-F5344CB8AC3E}">
        <p14:creationId xmlns:p14="http://schemas.microsoft.com/office/powerpoint/2010/main" val="12378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C398-B9F9-0D17-0ACE-478D0FC59328}"/>
              </a:ext>
            </a:extLst>
          </p:cNvPr>
          <p:cNvSpPr>
            <a:spLocks noGrp="1"/>
          </p:cNvSpPr>
          <p:nvPr>
            <p:ph type="title"/>
          </p:nvPr>
        </p:nvSpPr>
        <p:spPr>
          <a:xfrm>
            <a:off x="838200" y="127194"/>
            <a:ext cx="10515600" cy="863137"/>
          </a:xfrm>
        </p:spPr>
        <p:txBody>
          <a:bodyPr>
            <a:normAutofit fontScale="90000"/>
          </a:bodyPr>
          <a:lstStyle/>
          <a:p>
            <a:pPr algn="ctr"/>
            <a:br>
              <a:rPr lang="en-US" b="1" dirty="0"/>
            </a:br>
            <a:r>
              <a:rPr lang="en-US" sz="5300" b="1" dirty="0"/>
              <a:t>Lipid Goals in ASCVD</a:t>
            </a:r>
            <a:br>
              <a:rPr lang="en-US" b="1" dirty="0"/>
            </a:br>
            <a:endParaRPr lang="en-US" b="1" dirty="0"/>
          </a:p>
        </p:txBody>
      </p:sp>
      <p:sp>
        <p:nvSpPr>
          <p:cNvPr id="3" name="Content Placeholder 2">
            <a:extLst>
              <a:ext uri="{FF2B5EF4-FFF2-40B4-BE49-F238E27FC236}">
                <a16:creationId xmlns:a16="http://schemas.microsoft.com/office/drawing/2014/main" id="{7BF31BE5-ABBE-2DCB-4BA9-D4AE03D6BA19}"/>
              </a:ext>
            </a:extLst>
          </p:cNvPr>
          <p:cNvSpPr>
            <a:spLocks noGrp="1"/>
          </p:cNvSpPr>
          <p:nvPr>
            <p:ph idx="1"/>
          </p:nvPr>
        </p:nvSpPr>
        <p:spPr>
          <a:xfrm>
            <a:off x="838200" y="1203243"/>
            <a:ext cx="10655105" cy="3621975"/>
          </a:xfrm>
        </p:spPr>
        <p:txBody>
          <a:bodyPr>
            <a:normAutofit fontScale="25000" lnSpcReduction="20000"/>
          </a:bodyPr>
          <a:lstStyle/>
          <a:p>
            <a:pPr>
              <a:lnSpc>
                <a:spcPct val="120000"/>
              </a:lnSpc>
            </a:pPr>
            <a:r>
              <a:rPr kumimoji="0" lang="en-US" sz="112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11200" b="0" i="0" u="none" strike="noStrike" kern="1200" cap="none" spc="0" normalizeH="0" baseline="0" noProof="0" dirty="0">
                <a:ln>
                  <a:noFill/>
                </a:ln>
                <a:solidFill>
                  <a:srgbClr val="C00000"/>
                </a:solidFill>
                <a:effectLst/>
                <a:uLnTx/>
                <a:uFillTx/>
                <a:latin typeface="Calibri" panose="020F0502020204030204"/>
                <a:ea typeface="+mn-ea"/>
                <a:cs typeface="+mn-cs"/>
              </a:rPr>
              <a:t>very high-risk ASCVD </a:t>
            </a:r>
            <a:r>
              <a:rPr kumimoji="0" lang="en-US" sz="11200" b="0" i="0" u="none" strike="noStrike" kern="1200" cap="none" spc="0" normalizeH="0" baseline="0" noProof="0" dirty="0">
                <a:ln>
                  <a:noFill/>
                </a:ln>
                <a:solidFill>
                  <a:prstClr val="black"/>
                </a:solidFill>
                <a:effectLst/>
                <a:uLnTx/>
                <a:uFillTx/>
                <a:latin typeface="Calibri" panose="020F0502020204030204"/>
                <a:ea typeface="+mn-ea"/>
                <a:cs typeface="+mn-cs"/>
              </a:rPr>
              <a:t>a lower LDL-C threshold of LDL-C of 55 mg/dL is recommended (2022 ACC Expert Consensus Decision Pathway) </a:t>
            </a:r>
            <a:endParaRPr lang="en-US" sz="11200" dirty="0"/>
          </a:p>
          <a:p>
            <a:pPr>
              <a:lnSpc>
                <a:spcPct val="120000"/>
              </a:lnSpc>
            </a:pPr>
            <a:r>
              <a:rPr lang="en-US" sz="11200" dirty="0"/>
              <a:t>Both LDL-C reduction by ≥ 50% from baseline and an LDL-C goal of &lt;55 mg/dl is recommended (ESC/EAS 2019) </a:t>
            </a:r>
          </a:p>
          <a:p>
            <a:pPr>
              <a:lnSpc>
                <a:spcPct val="120000"/>
              </a:lnSpc>
            </a:pPr>
            <a:r>
              <a:rPr lang="en-US" sz="11200" dirty="0"/>
              <a:t>Patients with diabetes and established ASCVD,  target an LDL cholesterol reduction of 50% from baseline and an LDL cholesterol goal of &lt;55 mg/dL. (ADA 2023) </a:t>
            </a:r>
          </a:p>
          <a:p>
            <a:pPr marL="0" indent="0">
              <a:lnSpc>
                <a:spcPct val="100000"/>
              </a:lnSpc>
              <a:buNone/>
            </a:pPr>
            <a:endParaRPr lang="en-US" sz="6200" dirty="0"/>
          </a:p>
          <a:p>
            <a:pPr marL="0" indent="0" algn="r">
              <a:lnSpc>
                <a:spcPct val="100000"/>
              </a:lnSpc>
              <a:buNone/>
            </a:pPr>
            <a:r>
              <a:rPr kumimoji="0" lang="en-US" sz="3700" b="0" i="0" u="none" strike="noStrike" kern="1200" cap="none" spc="0" normalizeH="0" baseline="0" noProof="0" dirty="0">
                <a:ln>
                  <a:noFill/>
                </a:ln>
                <a:solidFill>
                  <a:prstClr val="black"/>
                </a:solidFill>
                <a:effectLst/>
                <a:uLnTx/>
                <a:uFillTx/>
                <a:ea typeface="+mn-ea"/>
                <a:cs typeface="+mn-cs"/>
              </a:rPr>
              <a:t>	</a:t>
            </a:r>
            <a:r>
              <a:rPr kumimoji="0" lang="en-US" sz="7200" b="0" i="0" u="none" strike="noStrike" kern="1200" cap="none" spc="0" normalizeH="0" baseline="0" noProof="0" dirty="0">
                <a:ln>
                  <a:noFill/>
                </a:ln>
                <a:solidFill>
                  <a:prstClr val="black"/>
                </a:solidFill>
                <a:effectLst/>
                <a:uLnTx/>
                <a:uFillTx/>
                <a:ea typeface="+mn-ea"/>
                <a:cs typeface="+mn-cs"/>
              </a:rPr>
              <a:t>			</a:t>
            </a:r>
            <a:endParaRPr lang="en-US" sz="5600" dirty="0"/>
          </a:p>
          <a:p>
            <a:endParaRPr lang="en-US" dirty="0"/>
          </a:p>
        </p:txBody>
      </p:sp>
      <p:sp>
        <p:nvSpPr>
          <p:cNvPr id="4" name="TextBox 3">
            <a:extLst>
              <a:ext uri="{FF2B5EF4-FFF2-40B4-BE49-F238E27FC236}">
                <a16:creationId xmlns:a16="http://schemas.microsoft.com/office/drawing/2014/main" id="{E2999DAA-1C15-65F6-C070-3DE93A2D9203}"/>
              </a:ext>
            </a:extLst>
          </p:cNvPr>
          <p:cNvSpPr txBox="1"/>
          <p:nvPr/>
        </p:nvSpPr>
        <p:spPr>
          <a:xfrm>
            <a:off x="4616068" y="5805889"/>
            <a:ext cx="4010140" cy="769441"/>
          </a:xfrm>
          <a:prstGeom prst="rect">
            <a:avLst/>
          </a:prstGeom>
          <a:noFill/>
        </p:spPr>
        <p:txBody>
          <a:bodyPr wrap="square" rtlCol="0">
            <a:spAutoFit/>
          </a:bodyPr>
          <a:lstStyle/>
          <a:p>
            <a:r>
              <a:rPr kumimoji="0" lang="en-US" sz="1100" b="0" i="0" u="none" strike="noStrike" kern="1200" cap="none" spc="0" normalizeH="0" baseline="0" noProof="0" dirty="0">
                <a:ln>
                  <a:noFill/>
                </a:ln>
                <a:solidFill>
                  <a:prstClr val="black"/>
                </a:solidFill>
                <a:effectLst/>
                <a:uLnTx/>
                <a:uFillTx/>
                <a:ea typeface="+mn-ea"/>
                <a:cs typeface="+mn-cs"/>
              </a:rPr>
              <a:t>Lloyd-Jones DM et al. </a:t>
            </a:r>
            <a:r>
              <a:rPr kumimoji="0" lang="en-US" sz="1100" b="0" i="1" u="none" strike="noStrike" kern="1200" cap="none" spc="0" normalizeH="0" baseline="0" noProof="0" dirty="0">
                <a:ln>
                  <a:noFill/>
                </a:ln>
                <a:solidFill>
                  <a:prstClr val="black"/>
                </a:solidFill>
                <a:effectLst/>
                <a:uLnTx/>
                <a:uFillTx/>
                <a:ea typeface="+mn-ea"/>
                <a:cs typeface="+mn-cs"/>
              </a:rPr>
              <a:t>J Am Coll </a:t>
            </a:r>
            <a:r>
              <a:rPr kumimoji="0" lang="en-US" sz="1100" b="0" i="1" u="none" strike="noStrike" kern="1200" cap="none" spc="0" normalizeH="0" baseline="0" noProof="0" dirty="0" err="1">
                <a:ln>
                  <a:noFill/>
                </a:ln>
                <a:solidFill>
                  <a:prstClr val="black"/>
                </a:solidFill>
                <a:effectLst/>
                <a:uLnTx/>
                <a:uFillTx/>
                <a:ea typeface="+mn-ea"/>
                <a:cs typeface="+mn-cs"/>
              </a:rPr>
              <a:t>Cardiol</a:t>
            </a:r>
            <a:r>
              <a:rPr kumimoji="0" lang="en-US" sz="1100" b="0" i="1" u="none" strike="noStrike" kern="1200" cap="none" spc="0" normalizeH="0" baseline="0" noProof="0" dirty="0">
                <a:ln>
                  <a:noFill/>
                </a:ln>
                <a:solidFill>
                  <a:prstClr val="black"/>
                </a:solidFill>
                <a:effectLst/>
                <a:uLnTx/>
                <a:uFillTx/>
                <a:ea typeface="+mn-ea"/>
                <a:cs typeface="+mn-cs"/>
              </a:rPr>
              <a:t>. </a:t>
            </a:r>
            <a:r>
              <a:rPr kumimoji="0" lang="en-US" sz="1100" b="0" i="0" u="none" strike="noStrike" kern="1200" cap="none" spc="0" normalizeH="0" baseline="0" noProof="0" dirty="0">
                <a:ln>
                  <a:noFill/>
                </a:ln>
                <a:solidFill>
                  <a:prstClr val="black"/>
                </a:solidFill>
                <a:effectLst/>
                <a:uLnTx/>
                <a:uFillTx/>
                <a:ea typeface="+mn-ea"/>
                <a:cs typeface="+mn-cs"/>
              </a:rPr>
              <a:t>2022 Oct, 80 (14) 1366–1418</a:t>
            </a:r>
            <a:r>
              <a:rPr lang="en-US" sz="1100" dirty="0"/>
              <a:t>) </a:t>
            </a:r>
            <a:br>
              <a:rPr lang="en-US" sz="1100" dirty="0"/>
            </a:br>
            <a:r>
              <a:rPr lang="en-US" sz="1100" dirty="0"/>
              <a:t>Mach F et al. 2019, </a:t>
            </a:r>
            <a:r>
              <a:rPr lang="en-US" sz="1100" i="1" dirty="0"/>
              <a:t>Eur. Heart J</a:t>
            </a:r>
            <a:r>
              <a:rPr lang="en-US" sz="1100" dirty="0"/>
              <a:t>. 41 (2020) 111–188.</a:t>
            </a:r>
            <a:br>
              <a:rPr lang="en-US" sz="1100" dirty="0"/>
            </a:br>
            <a:r>
              <a:rPr lang="en-US" sz="1100" dirty="0" err="1"/>
              <a:t>Elsayed</a:t>
            </a:r>
            <a:r>
              <a:rPr lang="en-US" sz="1100" dirty="0"/>
              <a:t> NA et al, </a:t>
            </a:r>
            <a:r>
              <a:rPr lang="en-US" sz="1100" i="1" dirty="0"/>
              <a:t>Diabetes Care </a:t>
            </a:r>
            <a:r>
              <a:rPr lang="en-US" sz="1100" dirty="0"/>
              <a:t>2023;46(Suppl. 1):S5–S9</a:t>
            </a:r>
          </a:p>
        </p:txBody>
      </p:sp>
    </p:spTree>
    <p:extLst>
      <p:ext uri="{BB962C8B-B14F-4D97-AF65-F5344CB8AC3E}">
        <p14:creationId xmlns:p14="http://schemas.microsoft.com/office/powerpoint/2010/main" val="107623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1B1-170C-1AF4-5BDE-3418022FE4AE}"/>
              </a:ext>
            </a:extLst>
          </p:cNvPr>
          <p:cNvSpPr>
            <a:spLocks noGrp="1"/>
          </p:cNvSpPr>
          <p:nvPr>
            <p:ph type="title"/>
          </p:nvPr>
        </p:nvSpPr>
        <p:spPr>
          <a:xfrm>
            <a:off x="1092338" y="138038"/>
            <a:ext cx="10164643" cy="851228"/>
          </a:xfrm>
        </p:spPr>
        <p:txBody>
          <a:bodyPr>
            <a:normAutofit fontScale="90000"/>
          </a:bodyPr>
          <a:lstStyle/>
          <a:p>
            <a:pPr algn="ctr"/>
            <a:r>
              <a:rPr lang="en-US" sz="4900" b="1" dirty="0"/>
              <a:t>Very High Risk for Future ASCVD events</a:t>
            </a:r>
            <a:r>
              <a:rPr lang="en-US" sz="3200" dirty="0"/>
              <a:t> </a:t>
            </a:r>
            <a:endParaRPr lang="en-US" sz="3200" b="1" dirty="0"/>
          </a:p>
        </p:txBody>
      </p:sp>
      <p:sp>
        <p:nvSpPr>
          <p:cNvPr id="6" name="TextBox 5">
            <a:extLst>
              <a:ext uri="{FF2B5EF4-FFF2-40B4-BE49-F238E27FC236}">
                <a16:creationId xmlns:a16="http://schemas.microsoft.com/office/drawing/2014/main" id="{C6B2228B-54A4-5757-E199-7364A7CF241F}"/>
              </a:ext>
            </a:extLst>
          </p:cNvPr>
          <p:cNvSpPr txBox="1"/>
          <p:nvPr/>
        </p:nvSpPr>
        <p:spPr>
          <a:xfrm>
            <a:off x="4954210" y="5983936"/>
            <a:ext cx="35502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Grundy SM et al. </a:t>
            </a:r>
            <a:r>
              <a:rPr lang="en-US" sz="1400" i="1" dirty="0"/>
              <a:t>Circulation</a:t>
            </a:r>
            <a:r>
              <a:rPr lang="en-US" sz="1400" dirty="0"/>
              <a:t> 2018; 139 (25)​</a:t>
            </a:r>
          </a:p>
        </p:txBody>
      </p:sp>
      <p:sp>
        <p:nvSpPr>
          <p:cNvPr id="7" name="TextBox 6">
            <a:extLst>
              <a:ext uri="{FF2B5EF4-FFF2-40B4-BE49-F238E27FC236}">
                <a16:creationId xmlns:a16="http://schemas.microsoft.com/office/drawing/2014/main" id="{57790614-176E-9302-6432-AAD5F674ECF6}"/>
              </a:ext>
            </a:extLst>
          </p:cNvPr>
          <p:cNvSpPr txBox="1"/>
          <p:nvPr/>
        </p:nvSpPr>
        <p:spPr>
          <a:xfrm>
            <a:off x="896470" y="1109381"/>
            <a:ext cx="4815013"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Major ASCVD Events</a:t>
            </a:r>
          </a:p>
          <a:p>
            <a:pPr marL="285750" indent="-285750">
              <a:buFont typeface="Arial"/>
              <a:buChar char="•"/>
            </a:pPr>
            <a:r>
              <a:rPr lang="en-US" sz="2000" dirty="0"/>
              <a:t>Recent ACS (within the past 12 months)</a:t>
            </a:r>
          </a:p>
          <a:p>
            <a:pPr marL="285750" indent="-285750">
              <a:buFont typeface="Arial"/>
              <a:buChar char="•"/>
            </a:pPr>
            <a:r>
              <a:rPr lang="en-US" sz="2000" dirty="0"/>
              <a:t>History of MI (other than recent ACS event)</a:t>
            </a:r>
          </a:p>
          <a:p>
            <a:pPr marL="285750" indent="-285750">
              <a:buFont typeface="Arial"/>
              <a:buChar char="•"/>
            </a:pPr>
            <a:r>
              <a:rPr lang="en-US" sz="2000" dirty="0"/>
              <a:t>History of Ischemic stroke</a:t>
            </a:r>
          </a:p>
          <a:p>
            <a:pPr marL="285750" indent="-285750">
              <a:buFont typeface="Arial"/>
              <a:buChar char="•"/>
            </a:pPr>
            <a:r>
              <a:rPr lang="en-US" sz="2000" dirty="0"/>
              <a:t>Symptomatic PAD (history of claudication with ABI &lt;0.85, or previous revascularization of amputation)</a:t>
            </a:r>
            <a:br>
              <a:rPr lang="en-US" sz="2000" dirty="0"/>
            </a:br>
            <a:endParaRPr lang="en-US" sz="2000" dirty="0"/>
          </a:p>
          <a:p>
            <a:r>
              <a:rPr lang="en-US" sz="2000" dirty="0"/>
              <a:t>*Very high risk includes a history of multiple major ASCVD events or 1 major event with multiple high-risk conditions </a:t>
            </a:r>
          </a:p>
        </p:txBody>
      </p:sp>
      <p:sp>
        <p:nvSpPr>
          <p:cNvPr id="8" name="TextBox 7">
            <a:extLst>
              <a:ext uri="{FF2B5EF4-FFF2-40B4-BE49-F238E27FC236}">
                <a16:creationId xmlns:a16="http://schemas.microsoft.com/office/drawing/2014/main" id="{9E03244A-BE4C-B82D-07A2-7B7C62E56153}"/>
              </a:ext>
            </a:extLst>
          </p:cNvPr>
          <p:cNvSpPr txBox="1"/>
          <p:nvPr/>
        </p:nvSpPr>
        <p:spPr>
          <a:xfrm>
            <a:off x="5905498" y="1109381"/>
            <a:ext cx="558780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High-Risk Conditions</a:t>
            </a:r>
          </a:p>
          <a:p>
            <a:pPr marL="285750" indent="-285750">
              <a:buFont typeface="Arial"/>
              <a:buChar char="•"/>
            </a:pPr>
            <a:r>
              <a:rPr lang="en-US" sz="2000" dirty="0"/>
              <a:t>Age ≥ 65 years</a:t>
            </a:r>
          </a:p>
          <a:p>
            <a:pPr marL="285750" indent="-285750">
              <a:buFont typeface="Arial"/>
              <a:buChar char="•"/>
            </a:pPr>
            <a:r>
              <a:rPr lang="en-US" sz="2000" dirty="0"/>
              <a:t>Heterozygous familial hypercholesterolemia</a:t>
            </a:r>
          </a:p>
          <a:p>
            <a:pPr marL="285750" indent="-285750">
              <a:buFont typeface="Arial"/>
              <a:buChar char="•"/>
            </a:pPr>
            <a:r>
              <a:rPr lang="en-US" sz="2000" dirty="0"/>
              <a:t>History of prior CABG or PCI outside of the major ASCVD event(s)</a:t>
            </a:r>
          </a:p>
          <a:p>
            <a:pPr marL="285750" indent="-285750">
              <a:buFont typeface="Arial"/>
              <a:buChar char="•"/>
            </a:pPr>
            <a:r>
              <a:rPr lang="en-US" sz="2000" dirty="0"/>
              <a:t>Diabetes mellitus</a:t>
            </a:r>
          </a:p>
          <a:p>
            <a:pPr marL="285750" indent="-285750">
              <a:buFont typeface="Arial"/>
              <a:buChar char="•"/>
            </a:pPr>
            <a:r>
              <a:rPr lang="en-US" sz="2000" dirty="0"/>
              <a:t>Hypertension</a:t>
            </a:r>
          </a:p>
          <a:p>
            <a:pPr marL="285750" indent="-285750">
              <a:buFont typeface="Arial"/>
              <a:buChar char="•"/>
            </a:pPr>
            <a:r>
              <a:rPr lang="en-US" sz="2000" dirty="0"/>
              <a:t>CKD (eGFR 15-59mL/min/1.73 m2)</a:t>
            </a:r>
          </a:p>
          <a:p>
            <a:pPr marL="285750" indent="-285750">
              <a:buFont typeface="Arial"/>
              <a:buChar char="•"/>
            </a:pPr>
            <a:r>
              <a:rPr lang="en-US" sz="2000" dirty="0"/>
              <a:t>Current smoking</a:t>
            </a:r>
          </a:p>
          <a:p>
            <a:pPr marL="285750" indent="-285750">
              <a:buFont typeface="Arial"/>
              <a:buChar char="•"/>
            </a:pPr>
            <a:r>
              <a:rPr lang="en-US" sz="2000" dirty="0"/>
              <a:t>Persistently elevated LDL-C (LDL-C </a:t>
            </a:r>
            <a:r>
              <a:rPr lang="en-US" sz="2000" dirty="0">
                <a:ea typeface="+mn-lt"/>
                <a:cs typeface="+mn-lt"/>
              </a:rPr>
              <a:t>≥100mg/dL) despite maximally tolerated statin and ezetimibe </a:t>
            </a:r>
          </a:p>
          <a:p>
            <a:pPr marL="285750" indent="-285750">
              <a:buFont typeface="Arial"/>
              <a:buChar char="•"/>
            </a:pPr>
            <a:r>
              <a:rPr lang="en-US" sz="2000" dirty="0"/>
              <a:t>History of congestive Heart Failure</a:t>
            </a:r>
          </a:p>
        </p:txBody>
      </p:sp>
      <p:sp>
        <p:nvSpPr>
          <p:cNvPr id="5" name="Content Placeholder 4">
            <a:extLst>
              <a:ext uri="{FF2B5EF4-FFF2-40B4-BE49-F238E27FC236}">
                <a16:creationId xmlns:a16="http://schemas.microsoft.com/office/drawing/2014/main" id="{082A6A78-A3E2-1932-F6E2-C436C793ECD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0792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C87B-9752-ADA6-5818-DBBA0034402D}"/>
              </a:ext>
            </a:extLst>
          </p:cNvPr>
          <p:cNvSpPr>
            <a:spLocks noGrp="1"/>
          </p:cNvSpPr>
          <p:nvPr>
            <p:ph type="title"/>
          </p:nvPr>
        </p:nvSpPr>
        <p:spPr/>
        <p:txBody>
          <a:bodyPr/>
          <a:lstStyle/>
          <a:p>
            <a:pPr algn="ctr"/>
            <a:r>
              <a:rPr lang="en-US" sz="4800" b="1" dirty="0"/>
              <a:t>Achieving the Target Lipid Goal</a:t>
            </a:r>
            <a:endParaRPr lang="en-US" dirty="0"/>
          </a:p>
        </p:txBody>
      </p:sp>
      <p:sp>
        <p:nvSpPr>
          <p:cNvPr id="3" name="Content Placeholder 2">
            <a:extLst>
              <a:ext uri="{FF2B5EF4-FFF2-40B4-BE49-F238E27FC236}">
                <a16:creationId xmlns:a16="http://schemas.microsoft.com/office/drawing/2014/main" id="{FBC67489-4AF7-3BE0-892F-B5DD2A1204B2}"/>
              </a:ext>
            </a:extLst>
          </p:cNvPr>
          <p:cNvSpPr>
            <a:spLocks noGrp="1"/>
          </p:cNvSpPr>
          <p:nvPr>
            <p:ph idx="1"/>
          </p:nvPr>
        </p:nvSpPr>
        <p:spPr>
          <a:xfrm>
            <a:off x="838200" y="1370829"/>
            <a:ext cx="10515600" cy="4351338"/>
          </a:xfrm>
        </p:spPr>
        <p:txBody>
          <a:bodyPr vert="horz" lIns="91440" tIns="45720" rIns="91440" bIns="45720" rtlCol="0" anchor="t">
            <a:normAutofit fontScale="62500" lnSpcReduction="20000"/>
          </a:bodyPr>
          <a:lstStyle/>
          <a:p>
            <a:pPr marL="0" indent="0">
              <a:lnSpc>
                <a:spcPct val="100000"/>
              </a:lnSpc>
              <a:buNone/>
              <a:defRPr/>
            </a:pPr>
            <a:r>
              <a:rPr kumimoji="0" lang="en-US" b="1" i="0" u="none" strike="noStrike" kern="1200" cap="none" spc="0" normalizeH="0" baseline="0" noProof="0" dirty="0">
                <a:ln>
                  <a:noFill/>
                </a:ln>
                <a:effectLst/>
                <a:uLnTx/>
                <a:uFillTx/>
                <a:ea typeface="+mn-ea"/>
                <a:cs typeface="+mn-cs"/>
              </a:rPr>
              <a:t>First </a:t>
            </a:r>
            <a:r>
              <a:rPr lang="en-US" b="1" dirty="0"/>
              <a:t>Line </a:t>
            </a:r>
            <a:r>
              <a:rPr kumimoji="0" lang="en-US" b="1" i="0" u="none" strike="noStrike" kern="1200" cap="none" spc="0" normalizeH="0" baseline="0" noProof="0" dirty="0">
                <a:ln>
                  <a:noFill/>
                </a:ln>
                <a:effectLst/>
                <a:uLnTx/>
                <a:uFillTx/>
                <a:ea typeface="+mn-ea"/>
                <a:cs typeface="+mn-cs"/>
              </a:rPr>
              <a:t>Treatment</a:t>
            </a:r>
            <a:r>
              <a:rPr lang="en-US" b="1" dirty="0"/>
              <a:t> </a:t>
            </a:r>
            <a:endParaRPr lang="en-US" b="1" i="0" u="none" strike="noStrike" kern="1200" cap="none" spc="0" normalizeH="0" baseline="0" noProof="0" dirty="0">
              <a:ln>
                <a:noFill/>
              </a:ln>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H</a:t>
            </a:r>
            <a:r>
              <a:rPr kumimoji="0" lang="en-US" b="0" i="0" u="none" strike="noStrike" kern="1200" cap="none" spc="0" normalizeH="0" baseline="0" noProof="0" dirty="0">
                <a:ln>
                  <a:noFill/>
                </a:ln>
                <a:effectLst/>
                <a:uLnTx/>
                <a:uFillTx/>
                <a:ea typeface="+mn-ea"/>
                <a:cs typeface="+mn-cs"/>
              </a:rPr>
              <a:t>igh intensity statin therapy or maximally tolerated statin therapy (Class I)</a:t>
            </a:r>
            <a:endParaRPr lang="en-US" b="0" i="0" u="none" strike="noStrike" kern="1200" cap="none" spc="0" normalizeH="0" baseline="0" noProof="0" dirty="0">
              <a:ln>
                <a:noFill/>
              </a:ln>
              <a:effectLst/>
              <a:uLnTx/>
              <a:uFillTx/>
            </a:endParaRPr>
          </a:p>
          <a:p>
            <a:pPr>
              <a:defRPr/>
            </a:pPr>
            <a:r>
              <a:rPr kumimoji="0" lang="en-US" b="0" i="0" u="none" strike="noStrike" kern="1200" cap="none" spc="0" normalizeH="0" baseline="0" noProof="0" dirty="0">
                <a:ln>
                  <a:noFill/>
                </a:ln>
                <a:effectLst/>
                <a:uLnTx/>
                <a:uFillTx/>
                <a:ea typeface="+mn-ea"/>
                <a:cs typeface="+mn-cs"/>
              </a:rPr>
              <a:t>If LDL-C ≥ 70 mg/dl while on statin, add ezetimibe to maximally tolerated statin therapy (Class </a:t>
            </a:r>
            <a:r>
              <a:rPr kumimoji="0" lang="en-US" b="0" i="0" u="none" strike="noStrike" kern="1200" cap="none" spc="0" normalizeH="0" baseline="0" noProof="0" dirty="0" err="1">
                <a:ln>
                  <a:noFill/>
                </a:ln>
                <a:effectLst/>
                <a:uLnTx/>
                <a:uFillTx/>
                <a:ea typeface="+mn-ea"/>
                <a:cs typeface="+mn-cs"/>
              </a:rPr>
              <a:t>IIa</a:t>
            </a:r>
            <a:r>
              <a:rPr kumimoji="0" lang="en-US" b="0" i="0" u="none" strike="noStrike" kern="1200" cap="none" spc="0" normalizeH="0" baseline="0" noProof="0" dirty="0">
                <a:ln>
                  <a:noFill/>
                </a:ln>
                <a:effectLst/>
                <a:uLnTx/>
                <a:uFillTx/>
                <a:ea typeface="+mn-ea"/>
                <a:cs typeface="+mn-cs"/>
              </a:rPr>
              <a:t>)</a:t>
            </a:r>
          </a:p>
          <a:p>
            <a:pPr>
              <a:defRPr/>
            </a:pPr>
            <a:r>
              <a:rPr lang="en-US" dirty="0"/>
              <a:t>B</a:t>
            </a:r>
            <a:r>
              <a:rPr kumimoji="0" lang="en-US" b="0" i="0" u="none" strike="noStrike" kern="1200" cap="none" spc="0" normalizeH="0" baseline="0" noProof="0" dirty="0" err="1">
                <a:ln>
                  <a:noFill/>
                </a:ln>
                <a:effectLst/>
                <a:uLnTx/>
                <a:uFillTx/>
                <a:ea typeface="+mn-ea"/>
                <a:cs typeface="+mn-cs"/>
              </a:rPr>
              <a:t>empedoic</a:t>
            </a:r>
            <a:r>
              <a:rPr kumimoji="0" lang="en-US" b="0" i="0" u="none" strike="noStrike" kern="1200" cap="none" spc="0" normalizeH="0" baseline="0" noProof="0" dirty="0">
                <a:ln>
                  <a:noFill/>
                </a:ln>
                <a:effectLst/>
                <a:uLnTx/>
                <a:uFillTx/>
                <a:ea typeface="+mn-ea"/>
                <a:cs typeface="+mn-cs"/>
              </a:rPr>
              <a:t> acid </a:t>
            </a:r>
            <a:r>
              <a:rPr lang="en-US" dirty="0"/>
              <a:t>is now an option </a:t>
            </a:r>
            <a:r>
              <a:rPr kumimoji="0" lang="en-US" b="0" i="0" u="none" strike="noStrike" kern="1200" cap="none" spc="0" normalizeH="0" baseline="0" noProof="0" dirty="0">
                <a:ln>
                  <a:noFill/>
                </a:ln>
                <a:effectLst/>
                <a:uLnTx/>
                <a:uFillTx/>
                <a:ea typeface="+mn-ea"/>
                <a:cs typeface="+mn-cs"/>
              </a:rPr>
              <a:t>for patients with established ASCVD who are unable to take recommended statin therapy (including those not taking a statin)</a:t>
            </a:r>
          </a:p>
          <a:p>
            <a:pPr marR="0" lvl="0">
              <a:spcAft>
                <a:spcPts val="0"/>
              </a:spcAft>
              <a:buSzPts val="1000"/>
              <a:buFont typeface="Symbol" panose="05050102010706020507" pitchFamily="18" charset="2"/>
              <a:buChar char=""/>
              <a:tabLst>
                <a:tab pos="346075" algn="l"/>
              </a:tabLst>
            </a:pPr>
            <a:r>
              <a:rPr lang="en-US" sz="2900" dirty="0">
                <a:effectLst/>
                <a:ea typeface="Times New Roman" panose="02020603050405020304" pitchFamily="18" charset="0"/>
                <a:cs typeface="Aptos" panose="020B0004020202020204" pitchFamily="34" charset="0"/>
              </a:rPr>
              <a:t>As an adjunct to diet, </a:t>
            </a:r>
            <a:r>
              <a:rPr lang="en-US" sz="2900" dirty="0" err="1">
                <a:effectLst/>
                <a:ea typeface="Times New Roman" panose="02020603050405020304" pitchFamily="18" charset="0"/>
                <a:cs typeface="Aptos" panose="020B0004020202020204" pitchFamily="34" charset="0"/>
              </a:rPr>
              <a:t>b</a:t>
            </a:r>
            <a:r>
              <a:rPr lang="en-US" sz="2900" dirty="0" err="1">
                <a:effectLst/>
                <a:ea typeface="Times New Roman" panose="02020603050405020304" pitchFamily="18" charset="0"/>
                <a:cs typeface="Times New Roman" panose="02020603050405020304" pitchFamily="18" charset="0"/>
              </a:rPr>
              <a:t>empedoic</a:t>
            </a:r>
            <a:r>
              <a:rPr lang="en-US" sz="2900" dirty="0">
                <a:effectLst/>
                <a:ea typeface="Times New Roman" panose="02020603050405020304" pitchFamily="18" charset="0"/>
                <a:cs typeface="Times New Roman" panose="02020603050405020304" pitchFamily="18" charset="0"/>
              </a:rPr>
              <a:t> acid, alone or in combination with other LDL-C lowering therapies in adults with primary hyperlipidemia, including </a:t>
            </a:r>
            <a:r>
              <a:rPr lang="en-US" sz="2900" dirty="0" err="1">
                <a:effectLst/>
                <a:ea typeface="Times New Roman" panose="02020603050405020304" pitchFamily="18" charset="0"/>
                <a:cs typeface="Times New Roman" panose="02020603050405020304" pitchFamily="18" charset="0"/>
              </a:rPr>
              <a:t>HeFH</a:t>
            </a:r>
            <a:endParaRPr lang="en-US" sz="2900" dirty="0">
              <a:effectLs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effectLst/>
                <a:uLnTx/>
                <a:uFillTx/>
                <a:ea typeface="+mn-ea"/>
                <a:cs typeface="+mn-cs"/>
              </a:rPr>
              <a:t>When to add PCSK9 Inhibitor (PCSK9i) monoclonal antibodies?</a:t>
            </a:r>
            <a:endParaRPr lang="en-US" b="1" i="0" u="none" strike="noStrike" kern="1200" cap="none" spc="0" normalizeH="0" baseline="0" noProof="0" dirty="0">
              <a:ln>
                <a:noFill/>
              </a:ln>
              <a:effectLst/>
              <a:uLnTx/>
              <a:uFillTx/>
            </a:endParaRPr>
          </a:p>
          <a:p>
            <a:pPr>
              <a:defRPr/>
            </a:pPr>
            <a:r>
              <a:rPr kumimoji="0" lang="en-US" b="0" i="0" u="none" strike="noStrike" kern="1200" cap="none" spc="0" normalizeH="0" baseline="0" noProof="0" dirty="0">
                <a:ln>
                  <a:noFill/>
                </a:ln>
                <a:effectLst/>
                <a:uLnTx/>
                <a:uFillTx/>
                <a:ea typeface="+mn-ea"/>
                <a:cs typeface="+mn-cs"/>
              </a:rPr>
              <a:t>In very high-risk ASCVD patients if LDL-C level remains ≥70 mg/dL or non-HDL ≥ 100 mg/dl on maximally tolerated statin and ezetimibe therapy (Class IIa)</a:t>
            </a: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If  LDL-C ≥ 55 mg/dl while on statin in very high-risk patients, consider adding ezetimibe and/or </a:t>
            </a:r>
            <a:r>
              <a:rPr kumimoji="0" lang="en-US" i="0" u="none" strike="noStrike" kern="1200" cap="none" spc="0" normalizeH="0" baseline="0" noProof="0" dirty="0">
                <a:ln>
                  <a:noFill/>
                </a:ln>
                <a:solidFill>
                  <a:prstClr val="black"/>
                </a:solidFill>
                <a:effectLst/>
                <a:uLnTx/>
                <a:uFillTx/>
                <a:ea typeface="+mn-ea"/>
                <a:cs typeface="+mn-cs"/>
              </a:rPr>
              <a:t>PCSK9i </a:t>
            </a:r>
            <a:r>
              <a:rPr kumimoji="0" lang="en-US" b="0" i="0" u="none" strike="noStrike" kern="1200" cap="none" spc="0" normalizeH="0" baseline="0" noProof="0" dirty="0">
                <a:ln>
                  <a:noFill/>
                </a:ln>
                <a:solidFill>
                  <a:prstClr val="black"/>
                </a:solidFill>
                <a:effectLst/>
                <a:uLnTx/>
                <a:uFillTx/>
                <a:ea typeface="+mn-ea"/>
                <a:cs typeface="+mn-cs"/>
              </a:rPr>
              <a:t>to maximally tolerated statin therapy (ACC 2022 ECDP) </a:t>
            </a:r>
            <a:endParaRPr lang="en-US" b="0" i="0" u="none" strike="noStrike" kern="1200" cap="none" spc="0" normalizeH="0" baseline="0" noProof="0" dirty="0">
              <a:ln>
                <a:noFill/>
              </a:ln>
              <a:effectLst/>
              <a:uLnTx/>
              <a:uFillTx/>
            </a:endParaRPr>
          </a:p>
          <a:p>
            <a:pPr>
              <a:defRPr/>
            </a:pPr>
            <a:r>
              <a:rPr lang="en-US" dirty="0"/>
              <a:t>Patients with statin intolerance</a:t>
            </a:r>
            <a:endParaRPr lang="en-US" b="0" i="0" u="none" strike="noStrike" kern="1200" cap="none" spc="0" normalizeH="0" baseline="0" noProof="0" dirty="0">
              <a:ln>
                <a:noFill/>
              </a:ln>
              <a:effectLst/>
              <a:uLnTx/>
              <a:uFillTx/>
            </a:endParaRPr>
          </a:p>
        </p:txBody>
      </p:sp>
      <p:sp>
        <p:nvSpPr>
          <p:cNvPr id="4" name="TextBox 3">
            <a:extLst>
              <a:ext uri="{FF2B5EF4-FFF2-40B4-BE49-F238E27FC236}">
                <a16:creationId xmlns:a16="http://schemas.microsoft.com/office/drawing/2014/main" id="{21A3188E-E8A5-0898-29E1-BEA297790CE1}"/>
              </a:ext>
            </a:extLst>
          </p:cNvPr>
          <p:cNvSpPr txBox="1"/>
          <p:nvPr/>
        </p:nvSpPr>
        <p:spPr>
          <a:xfrm>
            <a:off x="4722856" y="5799655"/>
            <a:ext cx="355021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Grundy SM et al. </a:t>
            </a:r>
            <a:r>
              <a:rPr lang="en-US" sz="1400" i="1" dirty="0"/>
              <a:t>Circulation</a:t>
            </a:r>
            <a:r>
              <a:rPr lang="en-US" sz="1400" dirty="0"/>
              <a:t> 2018; 139 (25)​</a:t>
            </a:r>
          </a:p>
          <a:p>
            <a:r>
              <a:rPr lang="en-US" sz="1400" dirty="0"/>
              <a:t>Mach, F et al. </a:t>
            </a:r>
            <a:r>
              <a:rPr lang="en-US" sz="1400" b="0" i="1" dirty="0">
                <a:solidFill>
                  <a:srgbClr val="212121"/>
                </a:solidFill>
                <a:effectLst/>
              </a:rPr>
              <a:t>Eur Heart J</a:t>
            </a:r>
            <a:r>
              <a:rPr lang="en-US" sz="1400" dirty="0">
                <a:solidFill>
                  <a:srgbClr val="212121"/>
                </a:solidFill>
              </a:rPr>
              <a:t> </a:t>
            </a:r>
            <a:r>
              <a:rPr lang="en-US" sz="1400" b="0" i="0" dirty="0">
                <a:solidFill>
                  <a:srgbClr val="212121"/>
                </a:solidFill>
                <a:effectLst/>
              </a:rPr>
              <a:t>2020; 41(1):111-188</a:t>
            </a:r>
          </a:p>
          <a:p>
            <a:r>
              <a:rPr lang="en-US" sz="1400" dirty="0"/>
              <a:t>Lloyd-Jones et al</a:t>
            </a:r>
            <a:r>
              <a:rPr lang="en-US" sz="1400" dirty="0">
                <a:solidFill>
                  <a:srgbClr val="212121"/>
                </a:solidFill>
              </a:rPr>
              <a:t>.</a:t>
            </a:r>
            <a:r>
              <a:rPr lang="es-ES" sz="1400" dirty="0"/>
              <a:t> JACC 2022;80, (14) </a:t>
            </a:r>
            <a:endParaRPr lang="en-US" sz="1400" dirty="0"/>
          </a:p>
        </p:txBody>
      </p:sp>
    </p:spTree>
    <p:extLst>
      <p:ext uri="{BB962C8B-B14F-4D97-AF65-F5344CB8AC3E}">
        <p14:creationId xmlns:p14="http://schemas.microsoft.com/office/powerpoint/2010/main" val="57238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03B5B7-D4E1-565C-E9C0-6059C5075196}"/>
              </a:ext>
            </a:extLst>
          </p:cNvPr>
          <p:cNvSpPr txBox="1"/>
          <p:nvPr/>
        </p:nvSpPr>
        <p:spPr>
          <a:xfrm>
            <a:off x="1360714" y="295527"/>
            <a:ext cx="9470571" cy="523220"/>
          </a:xfrm>
          <a:prstGeom prst="rect">
            <a:avLst/>
          </a:prstGeom>
          <a:noFill/>
        </p:spPr>
        <p:txBody>
          <a:bodyPr wrap="square" rtlCol="0">
            <a:spAutoFit/>
          </a:bodyPr>
          <a:lstStyle/>
          <a:p>
            <a:pPr algn="ctr"/>
            <a:r>
              <a:rPr lang="en-US" sz="2800" b="1" dirty="0">
                <a:solidFill>
                  <a:schemeClr val="accent1">
                    <a:lumMod val="50000"/>
                  </a:schemeClr>
                </a:solidFill>
                <a:latin typeface="+mj-lt"/>
              </a:rPr>
              <a:t>Proposed Algorithm for Lipid Lowering Medications</a:t>
            </a:r>
          </a:p>
        </p:txBody>
      </p:sp>
      <p:pic>
        <p:nvPicPr>
          <p:cNvPr id="5" name="Picture 4" descr="Proposed algorithm for lipid-lowering medications">
            <a:extLst>
              <a:ext uri="{FF2B5EF4-FFF2-40B4-BE49-F238E27FC236}">
                <a16:creationId xmlns:a16="http://schemas.microsoft.com/office/drawing/2014/main" id="{BBC77EE4-9327-0EFA-FE10-F750C7D97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450" y="1218857"/>
            <a:ext cx="8173879" cy="4925038"/>
          </a:xfrm>
          <a:prstGeom prst="rect">
            <a:avLst/>
          </a:prstGeom>
        </p:spPr>
      </p:pic>
      <p:sp>
        <p:nvSpPr>
          <p:cNvPr id="2" name="TextBox 1">
            <a:extLst>
              <a:ext uri="{FF2B5EF4-FFF2-40B4-BE49-F238E27FC236}">
                <a16:creationId xmlns:a16="http://schemas.microsoft.com/office/drawing/2014/main" id="{08D15675-BC88-48C3-AF21-0597725BDC93}"/>
              </a:ext>
            </a:extLst>
          </p:cNvPr>
          <p:cNvSpPr txBox="1"/>
          <p:nvPr/>
        </p:nvSpPr>
        <p:spPr>
          <a:xfrm>
            <a:off x="4157330" y="6143895"/>
            <a:ext cx="6067899" cy="400110"/>
          </a:xfrm>
          <a:prstGeom prst="rect">
            <a:avLst/>
          </a:prstGeom>
          <a:noFill/>
        </p:spPr>
        <p:txBody>
          <a:bodyPr wrap="square" rtlCol="0">
            <a:spAutoFit/>
          </a:bodyPr>
          <a:lstStyle/>
          <a:p>
            <a:r>
              <a:rPr lang="en-US" sz="1000" dirty="0">
                <a:solidFill>
                  <a:srgbClr val="C00000"/>
                </a:solidFill>
              </a:rPr>
              <a:t>2022 ACC Expert Consensus Decision Pathway on the Role of </a:t>
            </a:r>
            <a:r>
              <a:rPr lang="en-US" sz="1000" dirty="0" err="1">
                <a:solidFill>
                  <a:srgbClr val="C00000"/>
                </a:solidFill>
              </a:rPr>
              <a:t>Nonstatin</a:t>
            </a:r>
            <a:r>
              <a:rPr lang="en-US" sz="1000" dirty="0">
                <a:solidFill>
                  <a:srgbClr val="C00000"/>
                </a:solidFill>
              </a:rPr>
              <a:t> Therapies for LDL-Cholesterol</a:t>
            </a:r>
          </a:p>
          <a:p>
            <a:r>
              <a:rPr lang="en-US" sz="1000" dirty="0">
                <a:solidFill>
                  <a:srgbClr val="C00000"/>
                </a:solidFill>
              </a:rPr>
              <a:t>Lowering in the Management of Atherosclerotic Cardiovascular Disease Risk</a:t>
            </a:r>
          </a:p>
        </p:txBody>
      </p:sp>
    </p:spTree>
    <p:extLst>
      <p:ext uri="{BB962C8B-B14F-4D97-AF65-F5344CB8AC3E}">
        <p14:creationId xmlns:p14="http://schemas.microsoft.com/office/powerpoint/2010/main" val="251195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041D-BD7E-7BD6-18DE-78F6C4850AC5}"/>
              </a:ext>
            </a:extLst>
          </p:cNvPr>
          <p:cNvSpPr>
            <a:spLocks noGrp="1"/>
          </p:cNvSpPr>
          <p:nvPr>
            <p:ph type="title"/>
          </p:nvPr>
        </p:nvSpPr>
        <p:spPr>
          <a:xfrm>
            <a:off x="611863" y="238377"/>
            <a:ext cx="10515600" cy="648864"/>
          </a:xfrm>
        </p:spPr>
        <p:txBody>
          <a:bodyPr>
            <a:noAutofit/>
          </a:bodyPr>
          <a:lstStyle/>
          <a:p>
            <a:pPr algn="ctr"/>
            <a:r>
              <a:rPr lang="en-US" sz="4400" b="1" dirty="0">
                <a:solidFill>
                  <a:schemeClr val="accent1">
                    <a:lumMod val="50000"/>
                  </a:schemeClr>
                </a:solidFill>
              </a:rPr>
              <a:t>Statin Therapy for Patients with </a:t>
            </a:r>
            <a:r>
              <a:rPr lang="en-US" sz="4400" dirty="0">
                <a:solidFill>
                  <a:schemeClr val="accent1">
                    <a:lumMod val="50000"/>
                  </a:schemeClr>
                </a:solidFill>
              </a:rPr>
              <a:t>ASCVD</a:t>
            </a:r>
            <a:endParaRPr lang="en-US" dirty="0"/>
          </a:p>
        </p:txBody>
      </p:sp>
      <p:sp>
        <p:nvSpPr>
          <p:cNvPr id="3" name="Content Placeholder 2">
            <a:extLst>
              <a:ext uri="{FF2B5EF4-FFF2-40B4-BE49-F238E27FC236}">
                <a16:creationId xmlns:a16="http://schemas.microsoft.com/office/drawing/2014/main" id="{0955AC9E-D9A8-13BC-2F18-E881BCFB86AA}"/>
              </a:ext>
            </a:extLst>
          </p:cNvPr>
          <p:cNvSpPr>
            <a:spLocks noGrp="1"/>
          </p:cNvSpPr>
          <p:nvPr>
            <p:ph idx="1"/>
          </p:nvPr>
        </p:nvSpPr>
        <p:spPr>
          <a:xfrm>
            <a:off x="684291" y="1255257"/>
            <a:ext cx="10515600" cy="3778470"/>
          </a:xfrm>
        </p:spPr>
        <p:txBody>
          <a:bodyPr vert="horz" lIns="91440" tIns="45720" rIns="91440" bIns="45720" rtlCol="0" anchor="t">
            <a:normAutofit fontScale="85000" lnSpcReduction="20000"/>
          </a:bodyPr>
          <a:lstStyle/>
          <a:p>
            <a:pPr algn="l">
              <a:lnSpc>
                <a:spcPct val="110000"/>
              </a:lnSpc>
            </a:pPr>
            <a:r>
              <a:rPr lang="en-US" sz="2400" i="0" u="none" strike="noStrike" baseline="0" dirty="0">
                <a:cs typeface="Times New Roman"/>
              </a:rPr>
              <a:t>High-intensity statin therapy typically lowers LDL-C levels by ≥50%, moderate-intensity statin therapy by 30% to 49%, and low-intensity statin therapy by &lt;30%</a:t>
            </a:r>
          </a:p>
          <a:p>
            <a:pPr>
              <a:lnSpc>
                <a:spcPct val="110000"/>
              </a:lnSpc>
            </a:pPr>
            <a:r>
              <a:rPr lang="en-US" sz="2400" i="0" u="none" strike="noStrike" baseline="0" dirty="0">
                <a:cs typeface="Times New Roman"/>
              </a:rPr>
              <a:t>RCTs consistently demonstrate that statin therapy reduces the risk of major </a:t>
            </a:r>
            <a:r>
              <a:rPr lang="en-US" sz="2400" dirty="0">
                <a:cs typeface="Times New Roman"/>
              </a:rPr>
              <a:t>CVD</a:t>
            </a:r>
            <a:r>
              <a:rPr lang="en-US" sz="2400" i="0" u="none" strike="noStrike" baseline="0" dirty="0">
                <a:cs typeface="Times New Roman"/>
              </a:rPr>
              <a:t> events by 21-23% for </a:t>
            </a:r>
            <a:r>
              <a:rPr lang="en-US" sz="2400" u="none" strike="noStrike" baseline="0" dirty="0">
                <a:cs typeface="Times New Roman"/>
              </a:rPr>
              <a:t>each</a:t>
            </a:r>
            <a:r>
              <a:rPr lang="en-US" sz="2400" i="1" u="none" strike="noStrike" baseline="0" dirty="0">
                <a:cs typeface="Times New Roman"/>
              </a:rPr>
              <a:t> </a:t>
            </a:r>
            <a:r>
              <a:rPr lang="en-US" sz="2400" i="0" u="none" strike="noStrike" baseline="0" dirty="0">
                <a:cs typeface="Times New Roman"/>
              </a:rPr>
              <a:t>mmol/L (38.7 mg/dL) reduction in LDL-C during </a:t>
            </a:r>
            <a:r>
              <a:rPr lang="en-US" sz="2400" u="none" strike="noStrike" baseline="0" dirty="0">
                <a:cs typeface="Times New Roman"/>
              </a:rPr>
              <a:t>each</a:t>
            </a:r>
            <a:r>
              <a:rPr lang="en-US" sz="2400" i="1" u="none" strike="noStrike" baseline="0" dirty="0">
                <a:cs typeface="Times New Roman"/>
              </a:rPr>
              <a:t> </a:t>
            </a:r>
            <a:r>
              <a:rPr lang="en-US" sz="2400" i="0" u="none" strike="noStrike" baseline="0" dirty="0">
                <a:cs typeface="Times New Roman"/>
              </a:rPr>
              <a:t>year (after the first) that it is taken.</a:t>
            </a:r>
            <a:r>
              <a:rPr lang="en-US" sz="2400" dirty="0">
                <a:cs typeface="Times New Roman"/>
              </a:rPr>
              <a:t> </a:t>
            </a:r>
            <a:endParaRPr lang="en-US" sz="2400" i="0" u="none" strike="noStrike" baseline="0" dirty="0">
              <a:cs typeface="Times New Roman" panose="02020603050405020304" pitchFamily="18" charset="0"/>
            </a:endParaRPr>
          </a:p>
          <a:p>
            <a:pPr>
              <a:lnSpc>
                <a:spcPct val="110000"/>
              </a:lnSpc>
            </a:pPr>
            <a:r>
              <a:rPr lang="en-US" sz="2400" i="0" u="none" strike="noStrike" baseline="0" dirty="0">
                <a:cs typeface="Times New Roman"/>
              </a:rPr>
              <a:t>The benefits of therapy depend on an individual’s absolute risk of ischemic events and the absolute reduction in LDL-C. Lowering LDL cholesterol by 2 mmol/L (77 mg/dL) with statin therapy for 5 years would reduce absolute risk of </a:t>
            </a:r>
            <a:r>
              <a:rPr lang="en-US" sz="2400" dirty="0">
                <a:cs typeface="Times New Roman"/>
              </a:rPr>
              <a:t>ischemic events by 10% in patients who have had CV ischemic events (secondary prevention), by 5% in patients at increased risk for vascular events (primary prevention). </a:t>
            </a:r>
            <a:endParaRPr lang="en-US" sz="2400" dirty="0">
              <a:cs typeface="Times New Roman" panose="02020603050405020304" pitchFamily="18" charset="0"/>
            </a:endParaRPr>
          </a:p>
          <a:p>
            <a:pPr algn="l">
              <a:lnSpc>
                <a:spcPct val="110000"/>
              </a:lnSpc>
            </a:pPr>
            <a:r>
              <a:rPr lang="en-US" sz="2400" i="0" u="none" strike="noStrike" baseline="0" dirty="0">
                <a:cs typeface="Times New Roman"/>
              </a:rPr>
              <a:t>Statin therapy reduces vascular disease risk during each year of continued therapy, with persistent </a:t>
            </a:r>
            <a:r>
              <a:rPr lang="en-US" sz="2400" dirty="0">
                <a:cs typeface="Times New Roman"/>
              </a:rPr>
              <a:t>long-term</a:t>
            </a:r>
            <a:r>
              <a:rPr lang="en-US" sz="2400" i="0" u="none" strike="noStrike" baseline="0" dirty="0">
                <a:cs typeface="Times New Roman"/>
              </a:rPr>
              <a:t> benefits.</a:t>
            </a:r>
          </a:p>
        </p:txBody>
      </p:sp>
      <p:sp>
        <p:nvSpPr>
          <p:cNvPr id="4" name="TextBox 3">
            <a:extLst>
              <a:ext uri="{FF2B5EF4-FFF2-40B4-BE49-F238E27FC236}">
                <a16:creationId xmlns:a16="http://schemas.microsoft.com/office/drawing/2014/main" id="{EBA15645-CD87-E75A-D17F-81BD4EA2A12D}"/>
              </a:ext>
            </a:extLst>
          </p:cNvPr>
          <p:cNvSpPr txBox="1"/>
          <p:nvPr/>
        </p:nvSpPr>
        <p:spPr>
          <a:xfrm>
            <a:off x="1336431" y="4997786"/>
            <a:ext cx="10177121" cy="523220"/>
          </a:xfrm>
          <a:prstGeom prst="rect">
            <a:avLst/>
          </a:prstGeom>
          <a:noFill/>
        </p:spPr>
        <p:txBody>
          <a:bodyPr wrap="square" lIns="91440" tIns="45720" rIns="91440" bIns="45720" rtlCol="0" anchor="t">
            <a:spAutoFit/>
          </a:bodyPr>
          <a:lstStyle/>
          <a:p>
            <a:pPr algn="r"/>
            <a:r>
              <a:rPr lang="en-US" sz="1400" b="0" strike="noStrike" spc="-1" dirty="0">
                <a:solidFill>
                  <a:srgbClr val="000000"/>
                </a:solidFill>
                <a:cs typeface="Times New Roman"/>
              </a:rPr>
              <a:t>Grundy SM et al.</a:t>
            </a:r>
            <a:r>
              <a:rPr lang="en-US" sz="1400" spc="-1" dirty="0">
                <a:solidFill>
                  <a:srgbClr val="000000"/>
                </a:solidFill>
                <a:cs typeface="Times New Roman"/>
              </a:rPr>
              <a:t> </a:t>
            </a:r>
            <a:r>
              <a:rPr lang="en-US" sz="1400" b="0" i="1" strike="noStrike" spc="-1" dirty="0">
                <a:solidFill>
                  <a:srgbClr val="000000"/>
                </a:solidFill>
                <a:cs typeface="Times New Roman"/>
              </a:rPr>
              <a:t>Circulation</a:t>
            </a:r>
            <a:r>
              <a:rPr lang="en-US" sz="1400" b="0" strike="noStrike" spc="-1" dirty="0">
                <a:solidFill>
                  <a:srgbClr val="000000"/>
                </a:solidFill>
                <a:cs typeface="Times New Roman"/>
              </a:rPr>
              <a:t> 2018; 139 (</a:t>
            </a:r>
            <a:r>
              <a:rPr lang="en-US" sz="1400" spc="-1" dirty="0">
                <a:solidFill>
                  <a:srgbClr val="000000"/>
                </a:solidFill>
                <a:cs typeface="Times New Roman"/>
              </a:rPr>
              <a:t>25)</a:t>
            </a:r>
            <a:endParaRPr lang="en-US" sz="1400" b="0" strike="noStrike" dirty="0">
              <a:solidFill>
                <a:srgbClr val="000000"/>
              </a:solidFill>
              <a:cs typeface="Times New Roman"/>
            </a:endParaRPr>
          </a:p>
          <a:p>
            <a:pPr algn="r"/>
            <a:r>
              <a:rPr lang="en-US" sz="1400" b="0" strike="noStrike" spc="-1" dirty="0">
                <a:solidFill>
                  <a:srgbClr val="000000"/>
                </a:solidFill>
                <a:cs typeface="Times New Roman"/>
              </a:rPr>
              <a:t>Collins R et al.</a:t>
            </a:r>
            <a:r>
              <a:rPr lang="en-US" sz="1400" spc="-1" dirty="0">
                <a:solidFill>
                  <a:srgbClr val="000000"/>
                </a:solidFill>
                <a:cs typeface="Times New Roman"/>
              </a:rPr>
              <a:t> </a:t>
            </a:r>
            <a:r>
              <a:rPr lang="en-US" sz="1400" i="0" u="none" strike="noStrike" baseline="0" dirty="0">
                <a:cs typeface="Times New Roman"/>
              </a:rPr>
              <a:t> </a:t>
            </a:r>
            <a:r>
              <a:rPr lang="en-US" sz="1400" i="1" u="none" strike="noStrike" baseline="0" dirty="0">
                <a:cs typeface="Times New Roman"/>
              </a:rPr>
              <a:t>Lancet </a:t>
            </a:r>
            <a:r>
              <a:rPr lang="en-US" sz="1400" i="0" u="none" strike="noStrike" baseline="0" dirty="0">
                <a:cs typeface="Times New Roman"/>
              </a:rPr>
              <a:t>2016; 388: 2532–61</a:t>
            </a:r>
            <a:endParaRPr lang="en-US" sz="1400" spc="-1" dirty="0">
              <a:cs typeface="Times New Roman"/>
            </a:endParaRPr>
          </a:p>
        </p:txBody>
      </p:sp>
    </p:spTree>
    <p:extLst>
      <p:ext uri="{BB962C8B-B14F-4D97-AF65-F5344CB8AC3E}">
        <p14:creationId xmlns:p14="http://schemas.microsoft.com/office/powerpoint/2010/main" val="30543614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5B06B210274942967B73F88210ED05" ma:contentTypeVersion="18" ma:contentTypeDescription="Create a new document." ma:contentTypeScope="" ma:versionID="99eab9fa9b47246003d85dac7ab66ab5">
  <xsd:schema xmlns:xsd="http://www.w3.org/2001/XMLSchema" xmlns:xs="http://www.w3.org/2001/XMLSchema" xmlns:p="http://schemas.microsoft.com/office/2006/metadata/properties" xmlns:ns2="69a08617-8f5f-4234-a268-e0d4d9400d82" xmlns:ns3="f9c23a12-a21f-4777-b415-86ed6bd6e346" targetNamespace="http://schemas.microsoft.com/office/2006/metadata/properties" ma:root="true" ma:fieldsID="e4eaa431178ec10c5aaddf6757c3f302" ns2:_="" ns3:_="">
    <xsd:import namespace="69a08617-8f5f-4234-a268-e0d4d9400d82"/>
    <xsd:import namespace="f9c23a12-a21f-4777-b415-86ed6bd6e3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Location"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08617-8f5f-4234-a268-e0d4d9400d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Location" ma:index="11" nillable="true" ma:displayName="MediaServiceLocation" ma:description="" ma:internalName="MediaServiceLocation" ma:readOnly="true">
      <xsd:simpleType>
        <xsd:restriction base="dms:Text"/>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6774d1-9a99-4abc-a9c4-f397d3eff48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c23a12-a21f-4777-b415-86ed6bd6e34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2fd1d1-79bf-4227-8952-a5d3719c9657}" ma:internalName="TaxCatchAll" ma:showField="CatchAllData" ma:web="f9c23a12-a21f-4777-b415-86ed6bd6e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a08617-8f5f-4234-a268-e0d4d9400d82">
      <Terms xmlns="http://schemas.microsoft.com/office/infopath/2007/PartnerControls"/>
    </lcf76f155ced4ddcb4097134ff3c332f>
    <TaxCatchAll xmlns="f9c23a12-a21f-4777-b415-86ed6bd6e346" xsi:nil="true"/>
    <SharedWithUsers xmlns="f9c23a12-a21f-4777-b415-86ed6bd6e346">
      <UserInfo>
        <DisplayName>Chelsea Armah</DisplayName>
        <AccountId>148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33E89C-9565-4859-841F-8015CE62CD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08617-8f5f-4234-a268-e0d4d9400d82"/>
    <ds:schemaRef ds:uri="f9c23a12-a21f-4777-b415-86ed6bd6e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C4BEBF-AE5A-4AA5-9789-9EB3EEEBC04C}">
  <ds:schemaRef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69a08617-8f5f-4234-a268-e0d4d9400d82"/>
    <ds:schemaRef ds:uri="f9c23a12-a21f-4777-b415-86ed6bd6e346"/>
    <ds:schemaRef ds:uri="http://purl.org/dc/dcmitype/"/>
    <ds:schemaRef ds:uri="http://purl.org/dc/elements/1.1/"/>
  </ds:schemaRefs>
</ds:datastoreItem>
</file>

<file path=customXml/itemProps3.xml><?xml version="1.0" encoding="utf-8"?>
<ds:datastoreItem xmlns:ds="http://schemas.openxmlformats.org/officeDocument/2006/customXml" ds:itemID="{30D86965-D1A5-4183-9C6B-D13ED0AF81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16412</TotalTime>
  <Words>3864</Words>
  <Application>Microsoft Office PowerPoint</Application>
  <PresentationFormat>Widescreen</PresentationFormat>
  <Paragraphs>295</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Optimal Management of Lipids for Secondary Prevention </vt:lpstr>
      <vt:lpstr>Optimal Management of Lipids for Secondary Prevention </vt:lpstr>
      <vt:lpstr>Gaps in CVD Risk Assessment </vt:lpstr>
      <vt:lpstr>Pharmacological Options for Dyslipidemia </vt:lpstr>
      <vt:lpstr> Lipid Goals in ASCVD </vt:lpstr>
      <vt:lpstr>Very High Risk for Future ASCVD events </vt:lpstr>
      <vt:lpstr>Achieving the Target Lipid Goal</vt:lpstr>
      <vt:lpstr>PowerPoint Presentation</vt:lpstr>
      <vt:lpstr>Statin Therapy for Patients with ASCVD</vt:lpstr>
      <vt:lpstr>Reduction in LDL Based on Daily Dose of Statin</vt:lpstr>
      <vt:lpstr>2018 Guideline: High versus Moderate Intensity Statin Therapy</vt:lpstr>
      <vt:lpstr>Follow up Labs &amp; Monitoring Statin Therapy</vt:lpstr>
      <vt:lpstr>Statin Therapy for Women</vt:lpstr>
      <vt:lpstr>Ezetimibe</vt:lpstr>
      <vt:lpstr>Bempedoic acid</vt:lpstr>
      <vt:lpstr> PCSK9, PCSK9 Inhibitors and CV Outcomes </vt:lpstr>
      <vt:lpstr>FOURIER and ODYSSEY OUTCOMES trials</vt:lpstr>
      <vt:lpstr>Statin + PCSK9-inhibitor </vt:lpstr>
      <vt:lpstr> CV Risk in Patients with PAD </vt:lpstr>
      <vt:lpstr>Inclisiran </vt:lpstr>
      <vt:lpstr>Clinician-Patient Discussion</vt:lpstr>
      <vt:lpstr>Clinician-Patient Discussion</vt:lpstr>
      <vt:lpstr>PCSK9i Prior Authorization and Denial Appeal</vt:lpstr>
      <vt:lpstr>PCSK9i Prior Authorization Template</vt:lpstr>
      <vt:lpstr>PCSK9i Denial Appeal Template</vt:lpstr>
      <vt:lpstr>Facilitating Patient Access to PCSK9i</vt:lpstr>
      <vt:lpstr>Patient Support Program(s) for PCSK9i</vt:lpstr>
      <vt:lpstr>Fenofibrate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Point-of-Care App</dc:title>
  <dc:creator>Chelsea Armah</dc:creator>
  <cp:lastModifiedBy>Scott Firestone</cp:lastModifiedBy>
  <cp:revision>85</cp:revision>
  <dcterms:created xsi:type="dcterms:W3CDTF">2022-08-19T14:47:38Z</dcterms:created>
  <dcterms:modified xsi:type="dcterms:W3CDTF">2024-09-03T17:52:08Z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0x010100485B06B210274942967B73F88210ED05</vt:lpwstr>
  </property>
  <property fmtid="{D5CDD505-2E9C-101B-9397-08002B2CF9AE}" pid="3" name="MSIP_Label_65e75503-0edf-4274-9f8b-1f267fd68475_Enabled">
    <vt:lpwstr>true</vt:lpwstr>
  </property>
  <property fmtid="{D5CDD505-2E9C-101B-9397-08002B2CF9AE}" pid="4" name="MSIP_Label_65e75503-0edf-4274-9f8b-1f267fd68475_SetDate">
    <vt:lpwstr>2023-04-17T16:13:08Z</vt:lpwstr>
  </property>
  <property fmtid="{D5CDD505-2E9C-101B-9397-08002B2CF9AE}" pid="5" name="MSIP_Label_65e75503-0edf-4274-9f8b-1f267fd68475_Method">
    <vt:lpwstr>Privileged</vt:lpwstr>
  </property>
  <property fmtid="{D5CDD505-2E9C-101B-9397-08002B2CF9AE}" pid="6" name="MSIP_Label_65e75503-0edf-4274-9f8b-1f267fd68475_Name">
    <vt:lpwstr>Non-Amgen (no marking)</vt:lpwstr>
  </property>
  <property fmtid="{D5CDD505-2E9C-101B-9397-08002B2CF9AE}" pid="7" name="MSIP_Label_65e75503-0edf-4274-9f8b-1f267fd68475_SiteId">
    <vt:lpwstr>4b4266a6-1368-41af-ad5a-59eb634f7ad8</vt:lpwstr>
  </property>
  <property fmtid="{D5CDD505-2E9C-101B-9397-08002B2CF9AE}" pid="8" name="MSIP_Label_65e75503-0edf-4274-9f8b-1f267fd68475_ActionId">
    <vt:lpwstr>9432b2b7-791e-4c20-b8cc-cbe5fced38c5</vt:lpwstr>
  </property>
  <property fmtid="{D5CDD505-2E9C-101B-9397-08002B2CF9AE}" pid="9" name="MSIP_Label_65e75503-0edf-4274-9f8b-1f267fd68475_ContentBits">
    <vt:lpwstr>0</vt:lpwstr>
  </property>
  <property fmtid="{D5CDD505-2E9C-101B-9397-08002B2CF9AE}" pid="10" name="MediaServiceImageTags">
    <vt:lpwstr/>
  </property>
</Properties>
</file>